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6"/>
  </p:notesMasterIdLst>
  <p:sldIdLst>
    <p:sldId id="260" r:id="rId2"/>
    <p:sldId id="261" r:id="rId3"/>
    <p:sldId id="262" r:id="rId4"/>
    <p:sldId id="263" r:id="rId5"/>
    <p:sldId id="264" r:id="rId6"/>
    <p:sldId id="266" r:id="rId7"/>
    <p:sldId id="267" r:id="rId8"/>
    <p:sldId id="300" r:id="rId9"/>
    <p:sldId id="301" r:id="rId10"/>
    <p:sldId id="302" r:id="rId11"/>
    <p:sldId id="274" r:id="rId12"/>
    <p:sldId id="275" r:id="rId13"/>
    <p:sldId id="268" r:id="rId14"/>
    <p:sldId id="269" r:id="rId15"/>
    <p:sldId id="270" r:id="rId16"/>
    <p:sldId id="271" r:id="rId17"/>
    <p:sldId id="276" r:id="rId18"/>
    <p:sldId id="277" r:id="rId19"/>
    <p:sldId id="273" r:id="rId20"/>
    <p:sldId id="283" r:id="rId21"/>
    <p:sldId id="280" r:id="rId22"/>
    <p:sldId id="285" r:id="rId23"/>
    <p:sldId id="286" r:id="rId24"/>
    <p:sldId id="282" r:id="rId25"/>
    <p:sldId id="279" r:id="rId26"/>
    <p:sldId id="287" r:id="rId27"/>
    <p:sldId id="288" r:id="rId28"/>
    <p:sldId id="289" r:id="rId29"/>
    <p:sldId id="290" r:id="rId30"/>
    <p:sldId id="291" r:id="rId31"/>
    <p:sldId id="294" r:id="rId32"/>
    <p:sldId id="298" r:id="rId33"/>
    <p:sldId id="297" r:id="rId34"/>
    <p:sldId id="278" r:id="rId3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99CC00"/>
    <a:srgbClr val="808000"/>
    <a:srgbClr val="FF66CC"/>
    <a:srgbClr val="CC0099"/>
    <a:srgbClr val="CC0000"/>
    <a:srgbClr val="800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7" autoAdjust="0"/>
    <p:restoredTop sz="94670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7694B0C0-3E49-4833-9832-A8ED8F4AC637}" type="datetimeFigureOut">
              <a:rPr lang="it-IT"/>
              <a:pPr>
                <a:defRPr/>
              </a:pPr>
              <a:t>02/03/2009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3CF1EA-08C5-4A67-9B0E-3506AD52027B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A8CD1DD-F833-4AA9-8EDC-4B6AD369FE29}" type="slidenum">
              <a:rPr lang="it-IT" smtClean="0"/>
              <a:pPr/>
              <a:t>1</a:t>
            </a:fld>
            <a:endParaRPr lang="it-IT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419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32AB72-565E-4FBB-865E-F1ABF708E679}" type="slidenum">
              <a:rPr lang="it-IT" smtClean="0"/>
              <a:pPr/>
              <a:t>23</a:t>
            </a:fld>
            <a:endParaRPr lang="it-IT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9EA5ABA-21F4-431E-8166-5BD95B7F5D6B}" type="slidenum">
              <a:rPr lang="it-IT" smtClean="0"/>
              <a:pPr/>
              <a:t>24</a:t>
            </a:fld>
            <a:endParaRPr lang="it-IT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29F7C4-2147-441B-A531-73EAE3FB221C}" type="slidenum">
              <a:rPr lang="it-IT" smtClean="0"/>
              <a:pPr/>
              <a:t>25</a:t>
            </a:fld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EE5B872-300A-4CD4-942C-88B6A6044FFF}" type="slidenum">
              <a:rPr lang="it-IT" smtClean="0"/>
              <a:pPr/>
              <a:t>34</a:t>
            </a:fld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75C2A1C-095E-4348-B94C-56CF6A7CA81F}" type="slidenum">
              <a:rPr lang="it-IT" smtClean="0"/>
              <a:pPr/>
              <a:t>3</a:t>
            </a:fld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2D6ABE-1577-4098-B732-D0617C9973C4}" type="slidenum">
              <a:rPr lang="it-IT" smtClean="0"/>
              <a:pPr/>
              <a:t>6</a:t>
            </a:fld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584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3EF8CF-E535-432A-80E5-B66C68BD2DED}" type="slidenum">
              <a:rPr lang="it-IT" smtClean="0"/>
              <a:pPr/>
              <a:t>11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686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86D39BA-A918-4644-9A03-5F6B8C517594}" type="slidenum">
              <a:rPr lang="it-IT" smtClean="0"/>
              <a:pPr/>
              <a:t>12</a:t>
            </a:fld>
            <a:endParaRPr lang="it-IT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789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97F0E-11F6-41A8-BA39-C62A55546C4B}" type="slidenum">
              <a:rPr lang="it-IT" smtClean="0"/>
              <a:pPr/>
              <a:t>19</a:t>
            </a:fld>
            <a:endParaRPr lang="it-IT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 smtClean="0"/>
          </a:p>
        </p:txBody>
      </p:sp>
      <p:sp>
        <p:nvSpPr>
          <p:cNvPr id="389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B8B02FD-C8FA-4D85-B8A8-B1765530B551}" type="slidenum">
              <a:rPr lang="it-IT" smtClean="0"/>
              <a:pPr/>
              <a:t>20</a:t>
            </a:fld>
            <a:endParaRPr lang="it-IT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399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5E026E-666A-4FCA-A251-41E042C2D096}" type="slidenum">
              <a:rPr lang="it-IT" smtClean="0"/>
              <a:pPr/>
              <a:t>21</a:t>
            </a:fld>
            <a:endParaRPr lang="it-IT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E708EC1-4443-4148-A332-CB9C7AAC2F29}" type="slidenum">
              <a:rPr lang="it-IT" smtClean="0"/>
              <a:pPr/>
              <a:t>22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D0C4A5-A03F-4E19-BBB4-588D23B7F2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22206-FC1F-47FC-8AA9-34B5C7114C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A6069-52FE-4BF4-B3AE-3FAF8A6374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C564-8C5B-4A5E-85DB-EC994F2AB8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2B94D-59C6-412D-83C3-E04FF50337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245EE-5508-496A-ABE5-98DCA002DF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89AC4-E268-4EE2-A37F-1DF28EC2A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9340C-B4A3-4DD9-911C-17C0393608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53277-E5D2-4D6D-9F7A-D749F8ABFED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3C7FB-5CE9-4857-BE28-C22F7003C0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86332-FB98-4154-8F6A-0B8D0AFE99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Fare clic per modificare gli stili del testo dello schema</a:t>
            </a:r>
          </a:p>
          <a:p>
            <a:pPr lvl="1"/>
            <a:r>
              <a:rPr lang="en-GB" smtClean="0"/>
              <a:t>Secondo livello</a:t>
            </a:r>
          </a:p>
          <a:p>
            <a:pPr lvl="2"/>
            <a:r>
              <a:rPr lang="en-GB" smtClean="0"/>
              <a:t>Terzo livello</a:t>
            </a:r>
          </a:p>
          <a:p>
            <a:pPr lvl="3"/>
            <a:r>
              <a:rPr lang="en-GB" smtClean="0"/>
              <a:t>Quarto livello</a:t>
            </a:r>
          </a:p>
          <a:p>
            <a:pPr lvl="4"/>
            <a:r>
              <a:rPr lang="en-GB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>
              <a:defRPr/>
            </a:pPr>
            <a:fld id="{2D5C93A5-2C92-4FD2-B902-45FA8E2CD7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nfini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219200"/>
            <a:ext cx="4195763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10000" y="519113"/>
            <a:ext cx="14319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>
                <a:latin typeface="Monotype Corsiva" pitchFamily="66" charset="0"/>
              </a:rPr>
              <a:t>L’infinito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500298" y="5572140"/>
            <a:ext cx="1000132" cy="3571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928926" y="5500702"/>
            <a:ext cx="35719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b="1" baseline="0" dirty="0" smtClean="0">
                <a:solidFill>
                  <a:srgbClr val="CC0000"/>
                </a:solidFill>
                <a:latin typeface="Symbol" pitchFamily="18" charset="2"/>
              </a:rPr>
              <a:t>?</a:t>
            </a:r>
            <a:endParaRPr lang="it-IT" sz="2000" b="1" baseline="0" dirty="0" smtClean="0">
              <a:solidFill>
                <a:srgbClr val="CC0000"/>
              </a:solidFill>
              <a:latin typeface="Symbol" pitchFamily="18" charset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14612" y="714356"/>
            <a:ext cx="1143008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Lucida Handwriting" pitchFamily="66" charset="0"/>
              </a:rPr>
              <a:t>Cosa  è</a:t>
            </a:r>
            <a:endParaRPr lang="it-IT" sz="2800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85185E-6 L 0.23906 -0.72408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" y="-3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9" grpId="1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Box 66"/>
          <p:cNvSpPr txBox="1"/>
          <p:nvPr/>
        </p:nvSpPr>
        <p:spPr>
          <a:xfrm>
            <a:off x="357158" y="500042"/>
            <a:ext cx="321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atin typeface="Lucida Handwriting" pitchFamily="66" charset="0"/>
              </a:rPr>
              <a:t>Cosa è l’infinito </a:t>
            </a:r>
            <a:r>
              <a:rPr lang="it-IT" sz="3600" b="1" dirty="0" smtClean="0">
                <a:latin typeface="Lucida Handwriting" pitchFamily="66" charset="0"/>
              </a:rPr>
              <a:t>?</a:t>
            </a:r>
            <a:endParaRPr lang="it-IT" sz="3600" b="1" dirty="0">
              <a:latin typeface="Lucida Handwriting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4348" y="3429000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Richard Dedekind (1888)</a:t>
            </a:r>
            <a:endParaRPr lang="it-IT" dirty="0"/>
          </a:p>
        </p:txBody>
      </p:sp>
      <p:sp>
        <p:nvSpPr>
          <p:cNvPr id="63" name="TextBox 62"/>
          <p:cNvSpPr txBox="1"/>
          <p:nvPr/>
        </p:nvSpPr>
        <p:spPr>
          <a:xfrm>
            <a:off x="3071802" y="1785926"/>
            <a:ext cx="50321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“Un insieme si dice </a:t>
            </a:r>
            <a:r>
              <a:rPr lang="it-IT" sz="3200" dirty="0" smtClean="0">
                <a:solidFill>
                  <a:srgbClr val="FF0000"/>
                </a:solidFill>
              </a:rPr>
              <a:t>infinito</a:t>
            </a:r>
            <a:r>
              <a:rPr lang="it-IT" sz="3200" dirty="0" smtClean="0"/>
              <a:t> se è equipotente</a:t>
            </a:r>
          </a:p>
          <a:p>
            <a:r>
              <a:rPr lang="it-IT" sz="3200" dirty="0" smtClean="0"/>
              <a:t>ad una sua parte propria; nel caso opposto</a:t>
            </a:r>
          </a:p>
          <a:p>
            <a:r>
              <a:rPr lang="it-IT" sz="3200" dirty="0" smtClean="0"/>
              <a:t>si dice finito.”</a:t>
            </a:r>
            <a:endParaRPr lang="it-IT" sz="3200" dirty="0"/>
          </a:p>
        </p:txBody>
      </p:sp>
      <p:sp>
        <p:nvSpPr>
          <p:cNvPr id="41" name="TextBox 40"/>
          <p:cNvSpPr txBox="1"/>
          <p:nvPr/>
        </p:nvSpPr>
        <p:spPr>
          <a:xfrm>
            <a:off x="714348" y="6143644"/>
            <a:ext cx="2571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David Hilbert (</a:t>
            </a:r>
            <a:r>
              <a:rPr lang="it-IT" dirty="0" smtClean="0"/>
              <a:t>1862 </a:t>
            </a:r>
            <a:r>
              <a:rPr lang="it-IT" dirty="0" smtClean="0"/>
              <a:t>– </a:t>
            </a:r>
            <a:r>
              <a:rPr lang="it-IT" dirty="0" smtClean="0"/>
              <a:t>1943)</a:t>
            </a:r>
            <a:endParaRPr lang="it-IT" dirty="0"/>
          </a:p>
        </p:txBody>
      </p:sp>
      <p:sp>
        <p:nvSpPr>
          <p:cNvPr id="42" name="TextBox 41"/>
          <p:cNvSpPr txBox="1"/>
          <p:nvPr/>
        </p:nvSpPr>
        <p:spPr>
          <a:xfrm>
            <a:off x="3071802" y="4643446"/>
            <a:ext cx="5601085" cy="4206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“Immaginiamo un albergo con </a:t>
            </a:r>
            <a:r>
              <a:rPr lang="it-IT" sz="3200" dirty="0" smtClean="0">
                <a:solidFill>
                  <a:srgbClr val="FF0000"/>
                </a:solidFill>
              </a:rPr>
              <a:t>infinite</a:t>
            </a:r>
            <a:r>
              <a:rPr lang="it-IT" sz="3200" dirty="0" smtClean="0"/>
              <a:t> stanze...”</a:t>
            </a:r>
            <a:endParaRPr lang="it-IT" sz="3200" dirty="0"/>
          </a:p>
        </p:txBody>
      </p:sp>
      <p:pic>
        <p:nvPicPr>
          <p:cNvPr id="9" name="Picture 8" descr="Dedeki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1214422"/>
            <a:ext cx="1606287" cy="1998662"/>
          </a:xfrm>
          <a:prstGeom prst="rect">
            <a:avLst/>
          </a:prstGeom>
        </p:spPr>
      </p:pic>
      <p:pic>
        <p:nvPicPr>
          <p:cNvPr id="10" name="Picture 9" descr="Hilbe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3857628"/>
            <a:ext cx="1571636" cy="21166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9"/>
          <p:cNvGrpSpPr>
            <a:grpSpLocks/>
          </p:cNvGrpSpPr>
          <p:nvPr/>
        </p:nvGrpSpPr>
        <p:grpSpPr bwMode="auto">
          <a:xfrm>
            <a:off x="1079500" y="5157788"/>
            <a:ext cx="8064500" cy="792162"/>
            <a:chOff x="612" y="3294"/>
            <a:chExt cx="5080" cy="499"/>
          </a:xfrm>
        </p:grpSpPr>
        <p:sp>
          <p:nvSpPr>
            <p:cNvPr id="9245" name="Rectangle 7"/>
            <p:cNvSpPr>
              <a:spLocks noChangeArrowheads="1"/>
            </p:cNvSpPr>
            <p:nvPr/>
          </p:nvSpPr>
          <p:spPr bwMode="auto">
            <a:xfrm>
              <a:off x="612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6" name="Rectangle 8"/>
            <p:cNvSpPr>
              <a:spLocks noChangeArrowheads="1"/>
            </p:cNvSpPr>
            <p:nvPr/>
          </p:nvSpPr>
          <p:spPr bwMode="auto">
            <a:xfrm>
              <a:off x="1247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7" name="Rectangle 11"/>
            <p:cNvSpPr>
              <a:spLocks noChangeArrowheads="1"/>
            </p:cNvSpPr>
            <p:nvPr/>
          </p:nvSpPr>
          <p:spPr bwMode="auto">
            <a:xfrm>
              <a:off x="4422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8" name="Rectangle 13"/>
            <p:cNvSpPr>
              <a:spLocks noChangeArrowheads="1"/>
            </p:cNvSpPr>
            <p:nvPr/>
          </p:nvSpPr>
          <p:spPr bwMode="auto">
            <a:xfrm>
              <a:off x="3787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9" name="Rectangle 14"/>
            <p:cNvSpPr>
              <a:spLocks noChangeArrowheads="1"/>
            </p:cNvSpPr>
            <p:nvPr/>
          </p:nvSpPr>
          <p:spPr bwMode="auto">
            <a:xfrm>
              <a:off x="3152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0" name="Rectangle 15"/>
            <p:cNvSpPr>
              <a:spLocks noChangeArrowheads="1"/>
            </p:cNvSpPr>
            <p:nvPr/>
          </p:nvSpPr>
          <p:spPr bwMode="auto">
            <a:xfrm>
              <a:off x="1882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1" name="Rectangle 16"/>
            <p:cNvSpPr>
              <a:spLocks noChangeArrowheads="1"/>
            </p:cNvSpPr>
            <p:nvPr/>
          </p:nvSpPr>
          <p:spPr bwMode="auto">
            <a:xfrm>
              <a:off x="2517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52" name="Rectangle 28"/>
            <p:cNvSpPr>
              <a:spLocks noChangeArrowheads="1"/>
            </p:cNvSpPr>
            <p:nvPr/>
          </p:nvSpPr>
          <p:spPr bwMode="auto">
            <a:xfrm>
              <a:off x="5057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9219" name="Text Box 30"/>
          <p:cNvSpPr txBox="1">
            <a:spLocks noChangeArrowheads="1"/>
          </p:cNvSpPr>
          <p:nvPr/>
        </p:nvSpPr>
        <p:spPr bwMode="auto">
          <a:xfrm>
            <a:off x="1403350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1</a:t>
            </a:r>
          </a:p>
        </p:txBody>
      </p:sp>
      <p:sp>
        <p:nvSpPr>
          <p:cNvPr id="9220" name="Text Box 31"/>
          <p:cNvSpPr txBox="1">
            <a:spLocks noChangeArrowheads="1"/>
          </p:cNvSpPr>
          <p:nvPr/>
        </p:nvSpPr>
        <p:spPr bwMode="auto">
          <a:xfrm>
            <a:off x="2411413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2</a:t>
            </a:r>
          </a:p>
        </p:txBody>
      </p:sp>
      <p:sp>
        <p:nvSpPr>
          <p:cNvPr id="9221" name="Text Box 32"/>
          <p:cNvSpPr txBox="1">
            <a:spLocks noChangeArrowheads="1"/>
          </p:cNvSpPr>
          <p:nvPr/>
        </p:nvSpPr>
        <p:spPr bwMode="auto">
          <a:xfrm>
            <a:off x="3419475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3</a:t>
            </a:r>
          </a:p>
        </p:txBody>
      </p:sp>
      <p:sp>
        <p:nvSpPr>
          <p:cNvPr id="9222" name="Text Box 33"/>
          <p:cNvSpPr txBox="1">
            <a:spLocks noChangeArrowheads="1"/>
          </p:cNvSpPr>
          <p:nvPr/>
        </p:nvSpPr>
        <p:spPr bwMode="auto">
          <a:xfrm>
            <a:off x="4427538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4</a:t>
            </a:r>
          </a:p>
        </p:txBody>
      </p:sp>
      <p:sp>
        <p:nvSpPr>
          <p:cNvPr id="9223" name="Text Box 34"/>
          <p:cNvSpPr txBox="1">
            <a:spLocks noChangeArrowheads="1"/>
          </p:cNvSpPr>
          <p:nvPr/>
        </p:nvSpPr>
        <p:spPr bwMode="auto">
          <a:xfrm>
            <a:off x="5435600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5</a:t>
            </a:r>
          </a:p>
        </p:txBody>
      </p:sp>
      <p:sp>
        <p:nvSpPr>
          <p:cNvPr id="9224" name="Text Box 35"/>
          <p:cNvSpPr txBox="1">
            <a:spLocks noChangeArrowheads="1"/>
          </p:cNvSpPr>
          <p:nvPr/>
        </p:nvSpPr>
        <p:spPr bwMode="auto">
          <a:xfrm>
            <a:off x="6443663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6</a:t>
            </a:r>
          </a:p>
        </p:txBody>
      </p:sp>
      <p:sp>
        <p:nvSpPr>
          <p:cNvPr id="9225" name="Text Box 36"/>
          <p:cNvSpPr txBox="1">
            <a:spLocks noChangeArrowheads="1"/>
          </p:cNvSpPr>
          <p:nvPr/>
        </p:nvSpPr>
        <p:spPr bwMode="auto">
          <a:xfrm>
            <a:off x="7451725" y="602138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aseline="0"/>
              <a:t>7</a:t>
            </a:r>
          </a:p>
        </p:txBody>
      </p:sp>
      <p:sp>
        <p:nvSpPr>
          <p:cNvPr id="9226" name="Text Box 37"/>
          <p:cNvSpPr txBox="1">
            <a:spLocks noChangeArrowheads="1"/>
          </p:cNvSpPr>
          <p:nvPr/>
        </p:nvSpPr>
        <p:spPr bwMode="auto">
          <a:xfrm>
            <a:off x="8502650" y="60213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8…</a:t>
            </a:r>
          </a:p>
        </p:txBody>
      </p:sp>
      <p:grpSp>
        <p:nvGrpSpPr>
          <p:cNvPr id="3" name="Group 39"/>
          <p:cNvGrpSpPr>
            <a:grpSpLocks/>
          </p:cNvGrpSpPr>
          <p:nvPr/>
        </p:nvGrpSpPr>
        <p:grpSpPr bwMode="auto">
          <a:xfrm>
            <a:off x="1331913" y="5300663"/>
            <a:ext cx="7561262" cy="482600"/>
            <a:chOff x="839" y="3385"/>
            <a:chExt cx="4763" cy="304"/>
          </a:xfrm>
        </p:grpSpPr>
        <p:sp>
          <p:nvSpPr>
            <p:cNvPr id="9237" name="AutoShape 18"/>
            <p:cNvSpPr>
              <a:spLocks noChangeArrowheads="1"/>
            </p:cNvSpPr>
            <p:nvPr/>
          </p:nvSpPr>
          <p:spPr bwMode="auto">
            <a:xfrm>
              <a:off x="839" y="3385"/>
              <a:ext cx="318" cy="3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8" name="AutoShape 19"/>
            <p:cNvSpPr>
              <a:spLocks noChangeArrowheads="1"/>
            </p:cNvSpPr>
            <p:nvPr/>
          </p:nvSpPr>
          <p:spPr bwMode="auto">
            <a:xfrm>
              <a:off x="1474" y="3385"/>
              <a:ext cx="318" cy="3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39" name="AutoShape 21"/>
            <p:cNvSpPr>
              <a:spLocks noChangeArrowheads="1"/>
            </p:cNvSpPr>
            <p:nvPr/>
          </p:nvSpPr>
          <p:spPr bwMode="auto">
            <a:xfrm>
              <a:off x="4649" y="3385"/>
              <a:ext cx="318" cy="3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0" name="AutoShape 22"/>
            <p:cNvSpPr>
              <a:spLocks noChangeArrowheads="1"/>
            </p:cNvSpPr>
            <p:nvPr/>
          </p:nvSpPr>
          <p:spPr bwMode="auto">
            <a:xfrm>
              <a:off x="4014" y="3385"/>
              <a:ext cx="318" cy="3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1" name="AutoShape 23"/>
            <p:cNvSpPr>
              <a:spLocks noChangeArrowheads="1"/>
            </p:cNvSpPr>
            <p:nvPr/>
          </p:nvSpPr>
          <p:spPr bwMode="auto">
            <a:xfrm>
              <a:off x="3379" y="3385"/>
              <a:ext cx="318" cy="3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2" name="AutoShape 24"/>
            <p:cNvSpPr>
              <a:spLocks noChangeArrowheads="1"/>
            </p:cNvSpPr>
            <p:nvPr/>
          </p:nvSpPr>
          <p:spPr bwMode="auto">
            <a:xfrm>
              <a:off x="2744" y="3385"/>
              <a:ext cx="318" cy="3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3" name="AutoShape 25"/>
            <p:cNvSpPr>
              <a:spLocks noChangeArrowheads="1"/>
            </p:cNvSpPr>
            <p:nvPr/>
          </p:nvSpPr>
          <p:spPr bwMode="auto">
            <a:xfrm>
              <a:off x="2109" y="3385"/>
              <a:ext cx="318" cy="3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244" name="AutoShape 38"/>
            <p:cNvSpPr>
              <a:spLocks noChangeArrowheads="1"/>
            </p:cNvSpPr>
            <p:nvPr/>
          </p:nvSpPr>
          <p:spPr bwMode="auto">
            <a:xfrm>
              <a:off x="5284" y="3385"/>
              <a:ext cx="318" cy="304"/>
            </a:xfrm>
            <a:prstGeom prst="smileyFace">
              <a:avLst>
                <a:gd name="adj" fmla="val 46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pic>
        <p:nvPicPr>
          <p:cNvPr id="9228" name="Picture 43" descr="alber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60350"/>
            <a:ext cx="12954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9" name="Text Box 44"/>
          <p:cNvSpPr txBox="1">
            <a:spLocks noChangeArrowheads="1"/>
          </p:cNvSpPr>
          <p:nvPr/>
        </p:nvSpPr>
        <p:spPr bwMode="auto">
          <a:xfrm>
            <a:off x="2700338" y="476250"/>
            <a:ext cx="508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Alberghi transfiniti   (</a:t>
            </a:r>
            <a:r>
              <a:rPr lang="en-GB" sz="3200" baseline="0">
                <a:sym typeface="Wingdings" pitchFamily="2" charset="2"/>
              </a:rPr>
              <a:t></a:t>
            </a:r>
            <a:r>
              <a:rPr lang="en-GB" sz="3600" baseline="0">
                <a:sym typeface="Wingdings" pitchFamily="2" charset="2"/>
              </a:rPr>
              <a:t>)</a:t>
            </a:r>
          </a:p>
        </p:txBody>
      </p:sp>
      <p:sp>
        <p:nvSpPr>
          <p:cNvPr id="23597" name="Text Box 45"/>
          <p:cNvSpPr txBox="1">
            <a:spLocks noChangeArrowheads="1"/>
          </p:cNvSpPr>
          <p:nvPr/>
        </p:nvSpPr>
        <p:spPr bwMode="auto">
          <a:xfrm>
            <a:off x="2339975" y="1484313"/>
            <a:ext cx="4621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che succede quando un albergo</a:t>
            </a:r>
          </a:p>
          <a:p>
            <a:r>
              <a:rPr lang="en-GB" sz="2800" baseline="0"/>
              <a:t>transfinito è </a:t>
            </a:r>
            <a:r>
              <a:rPr lang="en-GB" sz="2800" b="1" baseline="0"/>
              <a:t>pieno</a:t>
            </a:r>
            <a:r>
              <a:rPr lang="en-GB" sz="2800" baseline="0"/>
              <a:t> e...</a:t>
            </a:r>
            <a:endParaRPr lang="en-GB" baseline="0"/>
          </a:p>
        </p:txBody>
      </p:sp>
      <p:sp>
        <p:nvSpPr>
          <p:cNvPr id="23598" name="AutoShape 46"/>
          <p:cNvSpPr>
            <a:spLocks noChangeArrowheads="1"/>
          </p:cNvSpPr>
          <p:nvPr/>
        </p:nvSpPr>
        <p:spPr bwMode="auto">
          <a:xfrm>
            <a:off x="1331913" y="3284538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it-IT" b="1" baseline="0"/>
          </a:p>
        </p:txBody>
      </p:sp>
      <p:pic>
        <p:nvPicPr>
          <p:cNvPr id="23599" name="Picture 47" descr="marzia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1484313"/>
            <a:ext cx="14446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3" name="Text Box 48"/>
          <p:cNvSpPr txBox="1">
            <a:spLocks noChangeArrowheads="1"/>
          </p:cNvSpPr>
          <p:nvPr/>
        </p:nvSpPr>
        <p:spPr bwMode="auto">
          <a:xfrm>
            <a:off x="3255963" y="3305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baseline="0"/>
          </a:p>
        </p:txBody>
      </p:sp>
      <p:sp>
        <p:nvSpPr>
          <p:cNvPr id="23601" name="Text Box 49"/>
          <p:cNvSpPr txBox="1">
            <a:spLocks noChangeArrowheads="1"/>
          </p:cNvSpPr>
          <p:nvPr/>
        </p:nvSpPr>
        <p:spPr bwMode="auto">
          <a:xfrm>
            <a:off x="2339975" y="2349500"/>
            <a:ext cx="45640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…si presenta un nuovo ospite?</a:t>
            </a:r>
            <a:endParaRPr lang="en-GB" baseline="0">
              <a:sym typeface="Wingdings" pitchFamily="2" charset="2"/>
            </a:endParaRPr>
          </a:p>
        </p:txBody>
      </p:sp>
      <p:sp>
        <p:nvSpPr>
          <p:cNvPr id="9235" name="Text Box 50"/>
          <p:cNvSpPr txBox="1">
            <a:spLocks noChangeArrowheads="1"/>
          </p:cNvSpPr>
          <p:nvPr/>
        </p:nvSpPr>
        <p:spPr bwMode="auto">
          <a:xfrm>
            <a:off x="3832225" y="3521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baseline="0"/>
          </a:p>
        </p:txBody>
      </p:sp>
      <p:sp>
        <p:nvSpPr>
          <p:cNvPr id="23603" name="Text Box 51"/>
          <p:cNvSpPr txBox="1">
            <a:spLocks noChangeArrowheads="1"/>
          </p:cNvSpPr>
          <p:nvPr/>
        </p:nvSpPr>
        <p:spPr bwMode="auto">
          <a:xfrm>
            <a:off x="2627313" y="3357563"/>
            <a:ext cx="39401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ovvero: || = |</a:t>
            </a:r>
            <a:r>
              <a:rPr lang="en-GB" sz="3200" baseline="0">
                <a:sym typeface="Symbol" pitchFamily="18" charset="2"/>
              </a:rPr>
              <a:t>+1</a:t>
            </a:r>
            <a:r>
              <a:rPr lang="en-GB" sz="4000" baseline="0">
                <a:sym typeface="Symbol" pitchFamily="18" charset="2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3882E-6 L 0.02917 -0.0532 C 0.03524 -0.06523 0.04462 -0.07194 0.05434 -0.07194 C 0.06528 -0.07194 0.07413 -0.06523 0.08021 -0.0532 L 0.11024 -1.43882E-6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5" y="-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21536E-6 L -8.33333E-7 0.29008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235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97" grpId="0" autoUpdateAnimBg="0"/>
      <p:bldP spid="23598" grpId="0" animBg="1"/>
      <p:bldP spid="23598" grpId="1" animBg="1"/>
      <p:bldP spid="23601" grpId="0"/>
      <p:bldP spid="2360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1079500" y="5157788"/>
            <a:ext cx="8064500" cy="792162"/>
            <a:chOff x="612" y="3294"/>
            <a:chExt cx="5080" cy="499"/>
          </a:xfrm>
        </p:grpSpPr>
        <p:sp>
          <p:nvSpPr>
            <p:cNvPr id="10275" name="Rectangle 3"/>
            <p:cNvSpPr>
              <a:spLocks noChangeArrowheads="1"/>
            </p:cNvSpPr>
            <p:nvPr/>
          </p:nvSpPr>
          <p:spPr bwMode="auto">
            <a:xfrm>
              <a:off x="612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6" name="Rectangle 4"/>
            <p:cNvSpPr>
              <a:spLocks noChangeArrowheads="1"/>
            </p:cNvSpPr>
            <p:nvPr/>
          </p:nvSpPr>
          <p:spPr bwMode="auto">
            <a:xfrm>
              <a:off x="1247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7" name="Rectangle 5"/>
            <p:cNvSpPr>
              <a:spLocks noChangeArrowheads="1"/>
            </p:cNvSpPr>
            <p:nvPr/>
          </p:nvSpPr>
          <p:spPr bwMode="auto">
            <a:xfrm>
              <a:off x="4422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8" name="Rectangle 6"/>
            <p:cNvSpPr>
              <a:spLocks noChangeArrowheads="1"/>
            </p:cNvSpPr>
            <p:nvPr/>
          </p:nvSpPr>
          <p:spPr bwMode="auto">
            <a:xfrm>
              <a:off x="3787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79" name="Rectangle 7"/>
            <p:cNvSpPr>
              <a:spLocks noChangeArrowheads="1"/>
            </p:cNvSpPr>
            <p:nvPr/>
          </p:nvSpPr>
          <p:spPr bwMode="auto">
            <a:xfrm>
              <a:off x="3152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80" name="Rectangle 8"/>
            <p:cNvSpPr>
              <a:spLocks noChangeArrowheads="1"/>
            </p:cNvSpPr>
            <p:nvPr/>
          </p:nvSpPr>
          <p:spPr bwMode="auto">
            <a:xfrm>
              <a:off x="1882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81" name="Rectangle 9"/>
            <p:cNvSpPr>
              <a:spLocks noChangeArrowheads="1"/>
            </p:cNvSpPr>
            <p:nvPr/>
          </p:nvSpPr>
          <p:spPr bwMode="auto">
            <a:xfrm>
              <a:off x="2517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282" name="Rectangle 10"/>
            <p:cNvSpPr>
              <a:spLocks noChangeArrowheads="1"/>
            </p:cNvSpPr>
            <p:nvPr/>
          </p:nvSpPr>
          <p:spPr bwMode="auto">
            <a:xfrm>
              <a:off x="5057" y="3294"/>
              <a:ext cx="635" cy="499"/>
            </a:xfrm>
            <a:prstGeom prst="rect">
              <a:avLst/>
            </a:prstGeom>
            <a:solidFill>
              <a:srgbClr val="CC99FF">
                <a:alpha val="49019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43" name="Text Box 11"/>
          <p:cNvSpPr txBox="1">
            <a:spLocks noChangeArrowheads="1"/>
          </p:cNvSpPr>
          <p:nvPr/>
        </p:nvSpPr>
        <p:spPr bwMode="auto">
          <a:xfrm>
            <a:off x="1403350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1</a:t>
            </a:r>
          </a:p>
        </p:txBody>
      </p:sp>
      <p:sp>
        <p:nvSpPr>
          <p:cNvPr id="10244" name="Text Box 12"/>
          <p:cNvSpPr txBox="1">
            <a:spLocks noChangeArrowheads="1"/>
          </p:cNvSpPr>
          <p:nvPr/>
        </p:nvSpPr>
        <p:spPr bwMode="auto">
          <a:xfrm>
            <a:off x="2411413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2</a:t>
            </a:r>
          </a:p>
        </p:txBody>
      </p:sp>
      <p:sp>
        <p:nvSpPr>
          <p:cNvPr id="10245" name="Text Box 13"/>
          <p:cNvSpPr txBox="1">
            <a:spLocks noChangeArrowheads="1"/>
          </p:cNvSpPr>
          <p:nvPr/>
        </p:nvSpPr>
        <p:spPr bwMode="auto">
          <a:xfrm>
            <a:off x="3419475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3</a:t>
            </a:r>
          </a:p>
        </p:txBody>
      </p:sp>
      <p:sp>
        <p:nvSpPr>
          <p:cNvPr id="10246" name="Text Box 14"/>
          <p:cNvSpPr txBox="1">
            <a:spLocks noChangeArrowheads="1"/>
          </p:cNvSpPr>
          <p:nvPr/>
        </p:nvSpPr>
        <p:spPr bwMode="auto">
          <a:xfrm>
            <a:off x="4427538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4</a:t>
            </a:r>
          </a:p>
        </p:txBody>
      </p:sp>
      <p:sp>
        <p:nvSpPr>
          <p:cNvPr id="10247" name="Text Box 15"/>
          <p:cNvSpPr txBox="1">
            <a:spLocks noChangeArrowheads="1"/>
          </p:cNvSpPr>
          <p:nvPr/>
        </p:nvSpPr>
        <p:spPr bwMode="auto">
          <a:xfrm>
            <a:off x="5435600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5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6443663" y="602138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6</a:t>
            </a:r>
          </a:p>
        </p:txBody>
      </p:sp>
      <p:sp>
        <p:nvSpPr>
          <p:cNvPr id="10249" name="Text Box 17"/>
          <p:cNvSpPr txBox="1">
            <a:spLocks noChangeArrowheads="1"/>
          </p:cNvSpPr>
          <p:nvPr/>
        </p:nvSpPr>
        <p:spPr bwMode="auto">
          <a:xfrm>
            <a:off x="7451725" y="6021388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aseline="0"/>
              <a:t>7</a:t>
            </a:r>
          </a:p>
        </p:txBody>
      </p:sp>
      <p:sp>
        <p:nvSpPr>
          <p:cNvPr id="10250" name="Text Box 18"/>
          <p:cNvSpPr txBox="1">
            <a:spLocks noChangeArrowheads="1"/>
          </p:cNvSpPr>
          <p:nvPr/>
        </p:nvSpPr>
        <p:spPr bwMode="auto">
          <a:xfrm>
            <a:off x="8502650" y="6021388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8…</a:t>
            </a:r>
          </a:p>
        </p:txBody>
      </p:sp>
      <p:sp>
        <p:nvSpPr>
          <p:cNvPr id="25620" name="AutoShape 20"/>
          <p:cNvSpPr>
            <a:spLocks noChangeArrowheads="1"/>
          </p:cNvSpPr>
          <p:nvPr/>
        </p:nvSpPr>
        <p:spPr bwMode="auto">
          <a:xfrm>
            <a:off x="1331913" y="5300663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1" name="AutoShape 21"/>
          <p:cNvSpPr>
            <a:spLocks noChangeArrowheads="1"/>
          </p:cNvSpPr>
          <p:nvPr/>
        </p:nvSpPr>
        <p:spPr bwMode="auto">
          <a:xfrm>
            <a:off x="2339975" y="5300663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2" name="AutoShape 22"/>
          <p:cNvSpPr>
            <a:spLocks noChangeArrowheads="1"/>
          </p:cNvSpPr>
          <p:nvPr/>
        </p:nvSpPr>
        <p:spPr bwMode="auto">
          <a:xfrm>
            <a:off x="7380288" y="5300663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3" name="AutoShape 23"/>
          <p:cNvSpPr>
            <a:spLocks noChangeArrowheads="1"/>
          </p:cNvSpPr>
          <p:nvPr/>
        </p:nvSpPr>
        <p:spPr bwMode="auto">
          <a:xfrm>
            <a:off x="6372225" y="5300663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4" name="AutoShape 24"/>
          <p:cNvSpPr>
            <a:spLocks noChangeArrowheads="1"/>
          </p:cNvSpPr>
          <p:nvPr/>
        </p:nvSpPr>
        <p:spPr bwMode="auto">
          <a:xfrm>
            <a:off x="5364163" y="5300663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5" name="AutoShape 25"/>
          <p:cNvSpPr>
            <a:spLocks noChangeArrowheads="1"/>
          </p:cNvSpPr>
          <p:nvPr/>
        </p:nvSpPr>
        <p:spPr bwMode="auto">
          <a:xfrm>
            <a:off x="4356100" y="5300663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6" name="AutoShape 26"/>
          <p:cNvSpPr>
            <a:spLocks noChangeArrowheads="1"/>
          </p:cNvSpPr>
          <p:nvPr/>
        </p:nvSpPr>
        <p:spPr bwMode="auto">
          <a:xfrm>
            <a:off x="3348038" y="5300663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27" name="AutoShape 27"/>
          <p:cNvSpPr>
            <a:spLocks noChangeArrowheads="1"/>
          </p:cNvSpPr>
          <p:nvPr/>
        </p:nvSpPr>
        <p:spPr bwMode="auto">
          <a:xfrm>
            <a:off x="8388350" y="5300663"/>
            <a:ext cx="504825" cy="48260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10259" name="Picture 28" descr="alber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60350"/>
            <a:ext cx="12954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Text Box 29"/>
          <p:cNvSpPr txBox="1">
            <a:spLocks noChangeArrowheads="1"/>
          </p:cNvSpPr>
          <p:nvPr/>
        </p:nvSpPr>
        <p:spPr bwMode="auto">
          <a:xfrm>
            <a:off x="2700338" y="476250"/>
            <a:ext cx="564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Alberghi transfiniti   (</a:t>
            </a:r>
            <a:r>
              <a:rPr lang="en-GB" sz="3200" baseline="0">
                <a:sym typeface="Wingdings" pitchFamily="2" charset="2"/>
              </a:rPr>
              <a:t></a:t>
            </a:r>
            <a:r>
              <a:rPr lang="en-GB" sz="3600" baseline="0">
                <a:sym typeface="Wingdings" pitchFamily="2" charset="2"/>
              </a:rPr>
              <a:t> </a:t>
            </a:r>
            <a:r>
              <a:rPr lang="en-GB" sz="3200" baseline="0">
                <a:sym typeface="Wingdings" pitchFamily="2" charset="2"/>
              </a:rPr>
              <a:t></a:t>
            </a:r>
            <a:r>
              <a:rPr lang="en-GB" sz="3600" baseline="0">
                <a:sym typeface="Wingdings" pitchFamily="2" charset="2"/>
              </a:rPr>
              <a:t>)</a:t>
            </a:r>
          </a:p>
        </p:txBody>
      </p:sp>
      <p:sp>
        <p:nvSpPr>
          <p:cNvPr id="10261" name="Text Box 30"/>
          <p:cNvSpPr txBox="1">
            <a:spLocks noChangeArrowheads="1"/>
          </p:cNvSpPr>
          <p:nvPr/>
        </p:nvSpPr>
        <p:spPr bwMode="auto">
          <a:xfrm>
            <a:off x="2339975" y="1484313"/>
            <a:ext cx="46212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che succede quando un albergo</a:t>
            </a:r>
          </a:p>
          <a:p>
            <a:r>
              <a:rPr lang="en-GB" sz="2800" baseline="0"/>
              <a:t>transfinito è </a:t>
            </a:r>
            <a:r>
              <a:rPr lang="en-GB" sz="2800" b="1" baseline="0"/>
              <a:t>pieno</a:t>
            </a:r>
            <a:r>
              <a:rPr lang="en-GB" sz="2800" baseline="0"/>
              <a:t> e...</a:t>
            </a:r>
            <a:endParaRPr lang="en-GB" baseline="0"/>
          </a:p>
        </p:txBody>
      </p:sp>
      <p:pic>
        <p:nvPicPr>
          <p:cNvPr id="10262" name="Picture 32" descr="marzian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235825" y="1484313"/>
            <a:ext cx="14446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3" name="Text Box 33"/>
          <p:cNvSpPr txBox="1">
            <a:spLocks noChangeArrowheads="1"/>
          </p:cNvSpPr>
          <p:nvPr/>
        </p:nvSpPr>
        <p:spPr bwMode="auto">
          <a:xfrm>
            <a:off x="3255963" y="33051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baseline="0"/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2339975" y="2343150"/>
            <a:ext cx="467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…si presentano </a:t>
            </a:r>
            <a:r>
              <a:rPr lang="en-GB" sz="2800" baseline="0">
                <a:sym typeface="Symbol" pitchFamily="18" charset="2"/>
              </a:rPr>
              <a:t></a:t>
            </a:r>
            <a:r>
              <a:rPr lang="en-GB" sz="2800" baseline="0"/>
              <a:t> nuovi ospiti?</a:t>
            </a:r>
          </a:p>
        </p:txBody>
      </p:sp>
      <p:sp>
        <p:nvSpPr>
          <p:cNvPr id="10265" name="Text Box 35"/>
          <p:cNvSpPr txBox="1">
            <a:spLocks noChangeArrowheads="1"/>
          </p:cNvSpPr>
          <p:nvPr/>
        </p:nvSpPr>
        <p:spPr bwMode="auto">
          <a:xfrm>
            <a:off x="3832225" y="35210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baseline="0"/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2627313" y="3357563"/>
            <a:ext cx="40862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ovvero: || = |</a:t>
            </a:r>
            <a:r>
              <a:rPr lang="en-GB" sz="3200" baseline="0">
                <a:sym typeface="Symbol" pitchFamily="18" charset="2"/>
              </a:rPr>
              <a:t>+</a:t>
            </a:r>
            <a:r>
              <a:rPr lang="en-GB" sz="4000" baseline="0">
                <a:sym typeface="Symbol" pitchFamily="18" charset="2"/>
              </a:rPr>
              <a:t>|</a:t>
            </a:r>
          </a:p>
        </p:txBody>
      </p:sp>
      <p:sp>
        <p:nvSpPr>
          <p:cNvPr id="25638" name="AutoShape 38"/>
          <p:cNvSpPr>
            <a:spLocks noChangeArrowheads="1"/>
          </p:cNvSpPr>
          <p:nvPr/>
        </p:nvSpPr>
        <p:spPr bwMode="auto">
          <a:xfrm>
            <a:off x="1331913" y="3213100"/>
            <a:ext cx="504825" cy="4826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39" name="AutoShape 39"/>
          <p:cNvSpPr>
            <a:spLocks noChangeArrowheads="1"/>
          </p:cNvSpPr>
          <p:nvPr/>
        </p:nvSpPr>
        <p:spPr bwMode="auto">
          <a:xfrm>
            <a:off x="2266950" y="3213100"/>
            <a:ext cx="504825" cy="4826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40" name="AutoShape 40"/>
          <p:cNvSpPr>
            <a:spLocks noChangeArrowheads="1"/>
          </p:cNvSpPr>
          <p:nvPr/>
        </p:nvSpPr>
        <p:spPr bwMode="auto">
          <a:xfrm>
            <a:off x="7307263" y="3213100"/>
            <a:ext cx="504825" cy="4826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41" name="AutoShape 41"/>
          <p:cNvSpPr>
            <a:spLocks noChangeArrowheads="1"/>
          </p:cNvSpPr>
          <p:nvPr/>
        </p:nvSpPr>
        <p:spPr bwMode="auto">
          <a:xfrm>
            <a:off x="6299200" y="3213100"/>
            <a:ext cx="504825" cy="4826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42" name="AutoShape 42"/>
          <p:cNvSpPr>
            <a:spLocks noChangeArrowheads="1"/>
          </p:cNvSpPr>
          <p:nvPr/>
        </p:nvSpPr>
        <p:spPr bwMode="auto">
          <a:xfrm>
            <a:off x="5291138" y="3213100"/>
            <a:ext cx="504825" cy="4826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43" name="AutoShape 43"/>
          <p:cNvSpPr>
            <a:spLocks noChangeArrowheads="1"/>
          </p:cNvSpPr>
          <p:nvPr/>
        </p:nvSpPr>
        <p:spPr bwMode="auto">
          <a:xfrm>
            <a:off x="4283075" y="3213100"/>
            <a:ext cx="504825" cy="4826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44" name="AutoShape 44"/>
          <p:cNvSpPr>
            <a:spLocks noChangeArrowheads="1"/>
          </p:cNvSpPr>
          <p:nvPr/>
        </p:nvSpPr>
        <p:spPr bwMode="auto">
          <a:xfrm>
            <a:off x="3275013" y="3213100"/>
            <a:ext cx="504825" cy="4826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5645" name="AutoShape 45"/>
          <p:cNvSpPr>
            <a:spLocks noChangeArrowheads="1"/>
          </p:cNvSpPr>
          <p:nvPr/>
        </p:nvSpPr>
        <p:spPr bwMode="auto">
          <a:xfrm>
            <a:off x="8315325" y="3213100"/>
            <a:ext cx="504825" cy="482600"/>
          </a:xfrm>
          <a:prstGeom prst="smileyFace">
            <a:avLst>
              <a:gd name="adj" fmla="val 4653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00023 L -0.00034 -0.07009 C -0.00034 -0.10132 0.02917 -0.13995 0.05296 -0.13995 L 0.10608 -0.13995 " pathEditMode="relative" rAng="16200000" ptsTypes="FfFF">
                                      <p:cBhvr>
                                        <p:cTn id="43" dur="1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23 L -0.00018 -0.07009 C -0.00018 -0.10085 0.05972 -0.13995 0.10816 -0.13995 L 0.21649 -0.13972 " pathEditMode="relative" rAng="16200000" ptsTypes="FfFF">
                                      <p:cBhvr>
                                        <p:cTn id="47" dur="1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0017 -0.07009 C -0.00017 -0.10132 0.08785 -0.13995 0.15938 -0.13995 L 0.31892 -0.13995 " pathEditMode="relative" rAng="16200000" ptsTypes="FfFF">
                                      <p:cBhvr>
                                        <p:cTn id="51" dur="1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0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0017 -0.07009 C -0.00017 -0.10132 0.12032 -0.14018 0.21841 -0.14018 L 0.43681 -0.14018 " pathEditMode="relative" rAng="16200000" ptsTypes="FfFF">
                                      <p:cBhvr>
                                        <p:cTn id="55" dur="1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8 -0.00023 L -0.00018 -0.07009 C -0.00018 -0.10132 0.12048 -0.13995 0.2184 -0.13995 L 0.43698 -0.13995 " pathEditMode="relative" rAng="16200000" ptsTypes="FfFF">
                                      <p:cBhvr>
                                        <p:cTn id="59" dur="10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0023 L -0.00017 -0.07009 C -0.00017 -0.10132 0.09444 -0.13995 0.17118 -0.13995 L 0.34253 -0.13995 " pathEditMode="relative" rAng="16200000" ptsTypes="FfFF">
                                      <p:cBhvr>
                                        <p:cTn id="62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-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6.8471E-7 L 4.44444E-6 -0.07287 C 4.44444E-6 -0.10571 0.07343 -0.14666 0.13298 -0.14666 L 0.26545 -0.14666 " pathEditMode="relative" rAng="16200000" ptsTypes="FfFF">
                                      <p:cBhvr>
                                        <p:cTn id="65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5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39486E-6 L -1.11111E-6 -0.06755 C -1.11111E-6 -0.09808 0.04462 -0.13625 0.07986 -0.13625 L 0.15747 -0.13625 " pathEditMode="relative" rAng="16200000" ptsTypes="FfFF">
                                      <p:cBhvr>
                                        <p:cTn id="68" dur="500" fill="hold"/>
                                        <p:tgtEl>
                                          <p:spTgt spid="25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" y="-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0608 -0.14018 L 0.10191 -0.0006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56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70"/>
                                    </p:animMotion>
                                  </p:childTnLst>
                                </p:cTn>
                              </p:par>
                              <p:par>
                                <p:cTn id="7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1649 -0.13972 L 0.22031 2.61393E-7 " pathEditMode="relative" rAng="0" ptsTypes="AA">
                                      <p:cBhvr>
                                        <p:cTn id="74" dur="2000" fill="hold"/>
                                        <p:tgtEl>
                                          <p:spTgt spid="256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0"/>
                                    </p:animMotion>
                                  </p:childTnLst>
                                </p:cTn>
                              </p:par>
                              <p:par>
                                <p:cTn id="7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875 -0.13972 L 0.32239 0.00023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256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70"/>
                                    </p:animMotion>
                                  </p:childTnLst>
                                </p:cTn>
                              </p:par>
                              <p:par>
                                <p:cTn id="7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3664 -0.13995 L 0.44479 -0.0037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256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45663E-6 L 0.00382 0.29702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25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01874E-6 L 0.1217 0.30789 " pathEditMode="relative" rAng="0" ptsTypes="AA">
                                      <p:cBhvr>
                                        <p:cTn id="86" dur="1000" fill="hold"/>
                                        <p:tgtEl>
                                          <p:spTgt spid="25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01874E-6 L 0.23195 0.30789 " pathEditMode="relative" rAng="0" ptsTypes="AA">
                                      <p:cBhvr>
                                        <p:cTn id="90" dur="1000" fill="hold"/>
                                        <p:tgtEl>
                                          <p:spTgt spid="256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6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01874E-6 L 0.34236 0.30766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25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1" y="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01874E-6 L 0.44688 0.3227 " pathEditMode="relative" rAng="0" ptsTypes="AA">
                                      <p:cBhvr>
                                        <p:cTn id="98" dur="1000" fill="hold"/>
                                        <p:tgtEl>
                                          <p:spTgt spid="256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3.01874E-6 L 0.33664 0.25978 " pathEditMode="relative" rAng="0" ptsTypes="AA">
                                      <p:cBhvr>
                                        <p:cTn id="101" dur="500" fill="hold"/>
                                        <p:tgtEl>
                                          <p:spTgt spid="256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45663E-6 L 0.21858 0.20727 " pathEditMode="relative" rAng="0" ptsTypes="AA">
                                      <p:cBhvr>
                                        <p:cTn id="104" dur="500" fill="hold"/>
                                        <p:tgtEl>
                                          <p:spTgt spid="256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9" y="10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58085E-6 L 0.10834 0.14412 " pathEditMode="relative" rAng="0" ptsTypes="AA">
                                      <p:cBhvr>
                                        <p:cTn id="107" dur="500" fill="hold"/>
                                        <p:tgtEl>
                                          <p:spTgt spid="25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" y="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500"/>
                            </p:stCondLst>
                            <p:childTnLst>
                              <p:par>
                                <p:cTn id="10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0" grpId="0" animBg="1"/>
      <p:bldP spid="25620" grpId="1" animBg="1"/>
      <p:bldP spid="25621" grpId="0" animBg="1"/>
      <p:bldP spid="25621" grpId="1" animBg="1"/>
      <p:bldP spid="25622" grpId="0" animBg="1"/>
      <p:bldP spid="25623" grpId="0" animBg="1"/>
      <p:bldP spid="25624" grpId="0" animBg="1"/>
      <p:bldP spid="25625" grpId="0" animBg="1"/>
      <p:bldP spid="25625" grpId="1" animBg="1"/>
      <p:bldP spid="25626" grpId="0" animBg="1"/>
      <p:bldP spid="25626" grpId="1" animBg="1"/>
      <p:bldP spid="25627" grpId="0" animBg="1"/>
      <p:bldP spid="25634" grpId="0"/>
      <p:bldP spid="25636" grpId="0"/>
      <p:bldP spid="25638" grpId="0" animBg="1"/>
      <p:bldP spid="25638" grpId="1" animBg="1"/>
      <p:bldP spid="25639" grpId="0" animBg="1"/>
      <p:bldP spid="25639" grpId="1" animBg="1"/>
      <p:bldP spid="25640" grpId="0" animBg="1"/>
      <p:bldP spid="25640" grpId="1" animBg="1"/>
      <p:bldP spid="25641" grpId="0" animBg="1"/>
      <p:bldP spid="25641" grpId="1" animBg="1"/>
      <p:bldP spid="25642" grpId="0" animBg="1"/>
      <p:bldP spid="25642" grpId="1" animBg="1"/>
      <p:bldP spid="25643" grpId="0" animBg="1"/>
      <p:bldP spid="25643" grpId="1" animBg="1"/>
      <p:bldP spid="25644" grpId="0" animBg="1"/>
      <p:bldP spid="25644" grpId="1" animBg="1"/>
      <p:bldP spid="25645" grpId="0" animBg="1"/>
      <p:bldP spid="2564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2627313" y="3789363"/>
            <a:ext cx="3671887" cy="1143000"/>
            <a:chOff x="1338" y="2251"/>
            <a:chExt cx="2313" cy="720"/>
          </a:xfrm>
        </p:grpSpPr>
        <p:sp>
          <p:nvSpPr>
            <p:cNvPr id="11273" name="AutoShape 12"/>
            <p:cNvSpPr>
              <a:spLocks noChangeArrowheads="1"/>
            </p:cNvSpPr>
            <p:nvPr/>
          </p:nvSpPr>
          <p:spPr bwMode="auto">
            <a:xfrm>
              <a:off x="1338" y="2251"/>
              <a:ext cx="2313" cy="720"/>
            </a:xfrm>
            <a:prstGeom prst="wedgeRoundRectCallout">
              <a:avLst>
                <a:gd name="adj1" fmla="val 49352"/>
                <a:gd name="adj2" fmla="val 94167"/>
                <a:gd name="adj3" fmla="val 1666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t-IT" baseline="0"/>
            </a:p>
          </p:txBody>
        </p:sp>
        <p:sp>
          <p:nvSpPr>
            <p:cNvPr id="11274" name="Text Box 13"/>
            <p:cNvSpPr txBox="1">
              <a:spLocks noChangeArrowheads="1"/>
            </p:cNvSpPr>
            <p:nvPr/>
          </p:nvSpPr>
          <p:spPr bwMode="auto">
            <a:xfrm>
              <a:off x="1565" y="2296"/>
              <a:ext cx="1911" cy="5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baseline="0"/>
                <a:t>ma allora gli infiniti</a:t>
              </a:r>
            </a:p>
            <a:p>
              <a:r>
                <a:rPr lang="en-GB" sz="2800" baseline="0"/>
                <a:t>sono tutti uguali?!</a:t>
              </a:r>
              <a:endParaRPr lang="en-GB" baseline="0"/>
            </a:p>
          </p:txBody>
        </p:sp>
      </p:grp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381000" y="2286000"/>
            <a:ext cx="226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|| = |</a:t>
            </a:r>
            <a:r>
              <a:rPr lang="en-GB" sz="3200" baseline="0">
                <a:sym typeface="Symbol" pitchFamily="18" charset="2"/>
              </a:rPr>
              <a:t>+1</a:t>
            </a:r>
            <a:r>
              <a:rPr lang="en-GB" sz="4000" baseline="0">
                <a:sym typeface="Symbol" pitchFamily="18" charset="2"/>
              </a:rPr>
              <a:t>|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2590800" y="2286000"/>
            <a:ext cx="172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= |</a:t>
            </a:r>
            <a:r>
              <a:rPr lang="en-GB" sz="3200" baseline="0">
                <a:sym typeface="Symbol" pitchFamily="18" charset="2"/>
              </a:rPr>
              <a:t>+</a:t>
            </a:r>
            <a:r>
              <a:rPr lang="en-GB" sz="4000" baseline="0">
                <a:sym typeface="Symbol" pitchFamily="18" charset="2"/>
              </a:rPr>
              <a:t>|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267200" y="2286000"/>
            <a:ext cx="23050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= |</a:t>
            </a:r>
            <a:r>
              <a:rPr lang="en-GB" sz="3200" baseline="0">
                <a:sym typeface="Symbol" pitchFamily="18" charset="2"/>
              </a:rPr>
              <a:t>+</a:t>
            </a:r>
            <a:r>
              <a:rPr lang="en-GB" sz="4000" baseline="0">
                <a:sym typeface="Symbol" pitchFamily="18" charset="2"/>
              </a:rPr>
              <a:t></a:t>
            </a:r>
            <a:r>
              <a:rPr lang="en-GB" sz="3200" baseline="0">
                <a:sym typeface="Symbol" pitchFamily="18" charset="2"/>
              </a:rPr>
              <a:t>+</a:t>
            </a:r>
            <a:r>
              <a:rPr lang="en-GB" sz="4000" baseline="0">
                <a:sym typeface="Symbol" pitchFamily="18" charset="2"/>
              </a:rPr>
              <a:t>|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6477000" y="2286000"/>
            <a:ext cx="21717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= ...|</a:t>
            </a:r>
            <a:r>
              <a:rPr lang="en-GB" sz="3200">
                <a:sym typeface="Symbol" pitchFamily="18" charset="2"/>
              </a:rPr>
              <a:t>2</a:t>
            </a:r>
            <a:r>
              <a:rPr lang="en-GB" sz="4000" baseline="0">
                <a:sym typeface="Symbol" pitchFamily="18" charset="2"/>
              </a:rPr>
              <a:t>| ...</a:t>
            </a:r>
          </a:p>
        </p:txBody>
      </p:sp>
      <p:sp>
        <p:nvSpPr>
          <p:cNvPr id="11271" name="Text Box 21"/>
          <p:cNvSpPr txBox="1">
            <a:spLocks noChangeArrowheads="1"/>
          </p:cNvSpPr>
          <p:nvPr/>
        </p:nvSpPr>
        <p:spPr bwMode="auto">
          <a:xfrm>
            <a:off x="3048000" y="762000"/>
            <a:ext cx="332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E ‘l naufragar...</a:t>
            </a:r>
          </a:p>
        </p:txBody>
      </p:sp>
      <p:pic>
        <p:nvPicPr>
          <p:cNvPr id="20" name="Immagine 19" descr="Colere_1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5426075"/>
            <a:ext cx="6429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3" grpId="0" autoUpdateAnimBg="0"/>
      <p:bldP spid="14350" grpId="0" autoUpdateAnimBg="0"/>
      <p:bldP spid="14351" grpId="0" autoUpdateAnimBg="0"/>
      <p:bldP spid="1435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86200" y="838200"/>
            <a:ext cx="622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2</a:t>
            </a:r>
            <a:r>
              <a:rPr lang="en-GB" sz="3600" b="1">
                <a:sym typeface="Symbol" pitchFamily="18" charset="2"/>
              </a:rPr>
              <a:t></a:t>
            </a:r>
            <a:endParaRPr lang="en-GB" baseline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219200" y="2514600"/>
            <a:ext cx="68722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chiamiamo 2</a:t>
            </a:r>
            <a:r>
              <a:rPr lang="en-GB" sz="3600">
                <a:sym typeface="Symbol" pitchFamily="18" charset="2"/>
              </a:rPr>
              <a:t></a:t>
            </a:r>
            <a:r>
              <a:rPr lang="en-GB" sz="2800" baseline="0">
                <a:sym typeface="Symbol" pitchFamily="18" charset="2"/>
              </a:rPr>
              <a:t> l’insieme dei sottoinsiemi di </a:t>
            </a:r>
            <a:r>
              <a:rPr lang="en-GB" sz="4000" baseline="0">
                <a:sym typeface="Symbol" pitchFamily="18" charset="2"/>
              </a:rPr>
              <a:t></a:t>
            </a:r>
            <a:r>
              <a:rPr lang="en-GB" baseline="0">
                <a:sym typeface="Symbol" pitchFamily="18" charset="2"/>
              </a:rPr>
              <a:t> 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1600200" y="3657600"/>
            <a:ext cx="4930775" cy="1327150"/>
            <a:chOff x="1008" y="2304"/>
            <a:chExt cx="3106" cy="836"/>
          </a:xfrm>
        </p:grpSpPr>
        <p:sp>
          <p:nvSpPr>
            <p:cNvPr id="12293" name="Text Box 4"/>
            <p:cNvSpPr txBox="1">
              <a:spLocks noChangeArrowheads="1"/>
            </p:cNvSpPr>
            <p:nvPr/>
          </p:nvSpPr>
          <p:spPr bwMode="auto">
            <a:xfrm>
              <a:off x="1008" y="2736"/>
              <a:ext cx="310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{{0}, {1,4,100}, {2,4,6,8...}, {}, </a:t>
              </a:r>
              <a:r>
                <a:rPr lang="en-GB" sz="3600" baseline="0">
                  <a:sym typeface="Symbol" pitchFamily="18" charset="2"/>
                </a:rPr>
                <a:t></a:t>
              </a:r>
              <a:r>
                <a:rPr lang="en-GB" baseline="0"/>
                <a:t>...}</a:t>
              </a:r>
            </a:p>
          </p:txBody>
        </p:sp>
        <p:sp>
          <p:nvSpPr>
            <p:cNvPr id="12294" name="Text Box 21"/>
            <p:cNvSpPr txBox="1">
              <a:spLocks noChangeArrowheads="1"/>
            </p:cNvSpPr>
            <p:nvPr/>
          </p:nvSpPr>
          <p:spPr bwMode="auto">
            <a:xfrm>
              <a:off x="2256" y="2304"/>
              <a:ext cx="80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baseline="0">
                  <a:sym typeface="Symbol" pitchFamily="18" charset="2"/>
                </a:rPr>
                <a:t>ovvero: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5" name="Oval 71"/>
          <p:cNvSpPr>
            <a:spLocks noChangeArrowheads="1"/>
          </p:cNvSpPr>
          <p:nvPr/>
        </p:nvSpPr>
        <p:spPr bwMode="auto">
          <a:xfrm>
            <a:off x="6372225" y="1628775"/>
            <a:ext cx="2376488" cy="4248150"/>
          </a:xfrm>
          <a:prstGeom prst="ellipse">
            <a:avLst/>
          </a:prstGeom>
          <a:solidFill>
            <a:srgbClr val="CC99FF">
              <a:alpha val="1803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53" name="Oval 69"/>
          <p:cNvSpPr>
            <a:spLocks noChangeArrowheads="1"/>
          </p:cNvSpPr>
          <p:nvPr/>
        </p:nvSpPr>
        <p:spPr bwMode="auto">
          <a:xfrm>
            <a:off x="1331913" y="1773238"/>
            <a:ext cx="936625" cy="4103687"/>
          </a:xfrm>
          <a:prstGeom prst="ellipse">
            <a:avLst/>
          </a:prstGeom>
          <a:solidFill>
            <a:srgbClr val="CC99FF">
              <a:alpha val="16862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057400" y="685800"/>
            <a:ext cx="52609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>
                <a:sym typeface="Symbol" pitchFamily="18" charset="2"/>
              </a:rPr>
              <a:t>supponiamo che</a:t>
            </a:r>
            <a:r>
              <a:rPr lang="en-GB" sz="4000" b="1" baseline="0">
                <a:sym typeface="Symbol" pitchFamily="18" charset="2"/>
              </a:rPr>
              <a:t> ||</a:t>
            </a:r>
            <a:r>
              <a:rPr lang="en-GB" sz="2800" b="1" baseline="0">
                <a:sym typeface="Symbol" pitchFamily="18" charset="2"/>
              </a:rPr>
              <a:t> </a:t>
            </a:r>
            <a:r>
              <a:rPr lang="en-GB" sz="4000" b="1" baseline="0">
                <a:sym typeface="Symbol" pitchFamily="18" charset="2"/>
              </a:rPr>
              <a:t>= |2</a:t>
            </a:r>
            <a:r>
              <a:rPr lang="en-GB" sz="4000" b="1">
                <a:sym typeface="Symbol" pitchFamily="18" charset="2"/>
              </a:rPr>
              <a:t></a:t>
            </a:r>
            <a:r>
              <a:rPr lang="en-GB" sz="4000" b="1" baseline="0">
                <a:sym typeface="Symbol" pitchFamily="18" charset="2"/>
              </a:rPr>
              <a:t>|</a:t>
            </a:r>
          </a:p>
        </p:txBody>
      </p:sp>
      <p:sp>
        <p:nvSpPr>
          <p:cNvPr id="16427" name="Rectangle 43"/>
          <p:cNvSpPr>
            <a:spLocks noChangeArrowheads="1"/>
          </p:cNvSpPr>
          <p:nvPr/>
        </p:nvSpPr>
        <p:spPr bwMode="auto">
          <a:xfrm>
            <a:off x="2209800" y="3352800"/>
            <a:ext cx="3946525" cy="43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600200" y="2362200"/>
            <a:ext cx="352425" cy="1981200"/>
            <a:chOff x="1286" y="1296"/>
            <a:chExt cx="222" cy="1248"/>
          </a:xfrm>
        </p:grpSpPr>
        <p:sp>
          <p:nvSpPr>
            <p:cNvPr id="13375" name="Text Box 3"/>
            <p:cNvSpPr txBox="1">
              <a:spLocks noChangeArrowheads="1"/>
            </p:cNvSpPr>
            <p:nvPr/>
          </p:nvSpPr>
          <p:spPr bwMode="auto">
            <a:xfrm>
              <a:off x="1286" y="16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1</a:t>
              </a:r>
            </a:p>
          </p:txBody>
        </p:sp>
        <p:sp>
          <p:nvSpPr>
            <p:cNvPr id="13376" name="Text Box 4"/>
            <p:cNvSpPr txBox="1">
              <a:spLocks noChangeArrowheads="1"/>
            </p:cNvSpPr>
            <p:nvPr/>
          </p:nvSpPr>
          <p:spPr bwMode="auto">
            <a:xfrm>
              <a:off x="1296" y="192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2</a:t>
              </a:r>
            </a:p>
          </p:txBody>
        </p:sp>
        <p:sp>
          <p:nvSpPr>
            <p:cNvPr id="13377" name="Text Box 5"/>
            <p:cNvSpPr txBox="1">
              <a:spLocks noChangeArrowheads="1"/>
            </p:cNvSpPr>
            <p:nvPr/>
          </p:nvSpPr>
          <p:spPr bwMode="auto">
            <a:xfrm>
              <a:off x="1296" y="22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3</a:t>
              </a:r>
            </a:p>
          </p:txBody>
        </p:sp>
        <p:sp>
          <p:nvSpPr>
            <p:cNvPr id="13378" name="Text Box 6"/>
            <p:cNvSpPr txBox="1">
              <a:spLocks noChangeArrowheads="1"/>
            </p:cNvSpPr>
            <p:nvPr/>
          </p:nvSpPr>
          <p:spPr bwMode="auto">
            <a:xfrm>
              <a:off x="1296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</p:grp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2098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7432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33528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2</a:t>
            </a:r>
          </a:p>
        </p:txBody>
      </p:sp>
      <p:sp>
        <p:nvSpPr>
          <p:cNvPr id="16395" name="Text Box 11"/>
          <p:cNvSpPr txBox="1">
            <a:spLocks noChangeArrowheads="1"/>
          </p:cNvSpPr>
          <p:nvPr/>
        </p:nvSpPr>
        <p:spPr bwMode="auto">
          <a:xfrm>
            <a:off x="39624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3</a:t>
            </a:r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057400" y="23622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057400" y="2362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27432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403" name="Text Box 19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22098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3528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7432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05" name="Text Box 21"/>
          <p:cNvSpPr txBox="1">
            <a:spLocks noChangeArrowheads="1"/>
          </p:cNvSpPr>
          <p:nvPr/>
        </p:nvSpPr>
        <p:spPr bwMode="auto">
          <a:xfrm>
            <a:off x="3352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39624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2209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4495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4932363" y="1700213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4932363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4932363" y="2636838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grpSp>
        <p:nvGrpSpPr>
          <p:cNvPr id="3" name="Group 37"/>
          <p:cNvGrpSpPr>
            <a:grpSpLocks/>
          </p:cNvGrpSpPr>
          <p:nvPr/>
        </p:nvGrpSpPr>
        <p:grpSpPr bwMode="auto">
          <a:xfrm>
            <a:off x="1676400" y="4191000"/>
            <a:ext cx="285750" cy="1036638"/>
            <a:chOff x="480" y="288"/>
            <a:chExt cx="180" cy="653"/>
          </a:xfrm>
        </p:grpSpPr>
        <p:sp>
          <p:nvSpPr>
            <p:cNvPr id="13372" name="Text Box 34"/>
            <p:cNvSpPr txBox="1">
              <a:spLocks noChangeArrowheads="1"/>
            </p:cNvSpPr>
            <p:nvPr/>
          </p:nvSpPr>
          <p:spPr bwMode="auto">
            <a:xfrm>
              <a:off x="480" y="432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3373" name="Text Box 35"/>
            <p:cNvSpPr txBox="1">
              <a:spLocks noChangeArrowheads="1"/>
            </p:cNvSpPr>
            <p:nvPr/>
          </p:nvSpPr>
          <p:spPr bwMode="auto">
            <a:xfrm>
              <a:off x="480" y="288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3374" name="Text Box 36"/>
            <p:cNvSpPr txBox="1">
              <a:spLocks noChangeArrowheads="1"/>
            </p:cNvSpPr>
            <p:nvPr/>
          </p:nvSpPr>
          <p:spPr bwMode="auto">
            <a:xfrm>
              <a:off x="480" y="576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</p:grpSp>
      <p:sp>
        <p:nvSpPr>
          <p:cNvPr id="16426" name="Text Box 42"/>
          <p:cNvSpPr txBox="1">
            <a:spLocks noChangeArrowheads="1"/>
          </p:cNvSpPr>
          <p:nvPr/>
        </p:nvSpPr>
        <p:spPr bwMode="auto">
          <a:xfrm>
            <a:off x="4932363" y="3141663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6428" name="Text Box 44"/>
          <p:cNvSpPr txBox="1">
            <a:spLocks noChangeArrowheads="1"/>
          </p:cNvSpPr>
          <p:nvPr/>
        </p:nvSpPr>
        <p:spPr bwMode="auto">
          <a:xfrm>
            <a:off x="27003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429" name="Text Box 45"/>
          <p:cNvSpPr txBox="1">
            <a:spLocks noChangeArrowheads="1"/>
          </p:cNvSpPr>
          <p:nvPr/>
        </p:nvSpPr>
        <p:spPr bwMode="auto">
          <a:xfrm>
            <a:off x="2195513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31" name="Text Box 47"/>
          <p:cNvSpPr txBox="1">
            <a:spLocks noChangeArrowheads="1"/>
          </p:cNvSpPr>
          <p:nvPr/>
        </p:nvSpPr>
        <p:spPr bwMode="auto">
          <a:xfrm>
            <a:off x="6659563" y="3284538"/>
            <a:ext cx="1060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{1, 2}</a:t>
            </a:r>
            <a:endParaRPr lang="en-GB" sz="2000" baseline="0"/>
          </a:p>
        </p:txBody>
      </p:sp>
      <p:sp>
        <p:nvSpPr>
          <p:cNvPr id="16432" name="Text Box 48"/>
          <p:cNvSpPr txBox="1">
            <a:spLocks noChangeArrowheads="1"/>
          </p:cNvSpPr>
          <p:nvPr/>
        </p:nvSpPr>
        <p:spPr bwMode="auto">
          <a:xfrm>
            <a:off x="4500563" y="19161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4</a:t>
            </a:r>
          </a:p>
        </p:txBody>
      </p:sp>
      <p:sp>
        <p:nvSpPr>
          <p:cNvPr id="16433" name="Text Box 49"/>
          <p:cNvSpPr txBox="1">
            <a:spLocks noChangeArrowheads="1"/>
          </p:cNvSpPr>
          <p:nvPr/>
        </p:nvSpPr>
        <p:spPr bwMode="auto">
          <a:xfrm>
            <a:off x="4500563" y="2349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3924300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3348038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2771775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219551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450056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4932363" y="36449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6732588" y="3644900"/>
            <a:ext cx="498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>
                <a:latin typeface="Symbol" pitchFamily="18" charset="2"/>
              </a:rPr>
              <a:t>w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6659563" y="2781300"/>
            <a:ext cx="14160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 dirty="0"/>
              <a:t>{0, 2, 3}</a:t>
            </a:r>
            <a:endParaRPr lang="en-GB" sz="2000" baseline="0" dirty="0"/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6732588" y="2276475"/>
            <a:ext cx="1755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i numeri pari</a:t>
            </a:r>
          </a:p>
        </p:txBody>
      </p:sp>
      <p:sp>
        <p:nvSpPr>
          <p:cNvPr id="16446" name="Line 62"/>
          <p:cNvSpPr>
            <a:spLocks noChangeShapeType="1"/>
          </p:cNvSpPr>
          <p:nvPr/>
        </p:nvSpPr>
        <p:spPr bwMode="auto">
          <a:xfrm>
            <a:off x="2124075" y="3573463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2124075" y="4076700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33480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39957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4500563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3358" name="Text Box 70"/>
          <p:cNvSpPr txBox="1">
            <a:spLocks noChangeArrowheads="1"/>
          </p:cNvSpPr>
          <p:nvPr/>
        </p:nvSpPr>
        <p:spPr bwMode="auto">
          <a:xfrm>
            <a:off x="2124075" y="5445125"/>
            <a:ext cx="498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>
                <a:latin typeface="Symbol" pitchFamily="18" charset="2"/>
              </a:rPr>
              <a:t>w</a:t>
            </a:r>
          </a:p>
        </p:txBody>
      </p:sp>
      <p:sp>
        <p:nvSpPr>
          <p:cNvPr id="13359" name="Text Box 72"/>
          <p:cNvSpPr txBox="1">
            <a:spLocks noChangeArrowheads="1"/>
          </p:cNvSpPr>
          <p:nvPr/>
        </p:nvSpPr>
        <p:spPr bwMode="auto">
          <a:xfrm>
            <a:off x="6156325" y="5516563"/>
            <a:ext cx="622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>
                <a:latin typeface="Symbol" pitchFamily="18" charset="2"/>
              </a:rPr>
              <a:t>2</a:t>
            </a:r>
            <a:r>
              <a:rPr lang="en-GB" sz="3600" b="1">
                <a:latin typeface="Symbol" pitchFamily="18" charset="2"/>
              </a:rPr>
              <a:t>w</a:t>
            </a:r>
          </a:p>
        </p:txBody>
      </p:sp>
      <p:grpSp>
        <p:nvGrpSpPr>
          <p:cNvPr id="4" name="Group 73"/>
          <p:cNvGrpSpPr>
            <a:grpSpLocks/>
          </p:cNvGrpSpPr>
          <p:nvPr/>
        </p:nvGrpSpPr>
        <p:grpSpPr bwMode="auto">
          <a:xfrm>
            <a:off x="6877050" y="4076700"/>
            <a:ext cx="285750" cy="1036638"/>
            <a:chOff x="480" y="288"/>
            <a:chExt cx="180" cy="653"/>
          </a:xfrm>
        </p:grpSpPr>
        <p:sp>
          <p:nvSpPr>
            <p:cNvPr id="13369" name="Text Box 74"/>
            <p:cNvSpPr txBox="1">
              <a:spLocks noChangeArrowheads="1"/>
            </p:cNvSpPr>
            <p:nvPr/>
          </p:nvSpPr>
          <p:spPr bwMode="auto">
            <a:xfrm>
              <a:off x="480" y="432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3370" name="Text Box 75"/>
            <p:cNvSpPr txBox="1">
              <a:spLocks noChangeArrowheads="1"/>
            </p:cNvSpPr>
            <p:nvPr/>
          </p:nvSpPr>
          <p:spPr bwMode="auto">
            <a:xfrm>
              <a:off x="480" y="288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3371" name="Text Box 76"/>
            <p:cNvSpPr txBox="1">
              <a:spLocks noChangeArrowheads="1"/>
            </p:cNvSpPr>
            <p:nvPr/>
          </p:nvSpPr>
          <p:spPr bwMode="auto">
            <a:xfrm>
              <a:off x="480" y="576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</p:grpSp>
      <p:sp>
        <p:nvSpPr>
          <p:cNvPr id="16462" name="Rectangle 78"/>
          <p:cNvSpPr>
            <a:spLocks noChangeArrowheads="1"/>
          </p:cNvSpPr>
          <p:nvPr/>
        </p:nvSpPr>
        <p:spPr bwMode="auto">
          <a:xfrm>
            <a:off x="2195513" y="3860800"/>
            <a:ext cx="3946525" cy="4365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63" name="Rectangle 79"/>
          <p:cNvSpPr>
            <a:spLocks noChangeArrowheads="1"/>
          </p:cNvSpPr>
          <p:nvPr/>
        </p:nvSpPr>
        <p:spPr bwMode="auto">
          <a:xfrm>
            <a:off x="2195513" y="2852738"/>
            <a:ext cx="3946525" cy="43656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64" name="Line 80"/>
          <p:cNvSpPr>
            <a:spLocks noChangeShapeType="1"/>
          </p:cNvSpPr>
          <p:nvPr/>
        </p:nvSpPr>
        <p:spPr bwMode="auto">
          <a:xfrm>
            <a:off x="2124075" y="3068638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6465" name="Line 81"/>
          <p:cNvSpPr>
            <a:spLocks noChangeShapeType="1"/>
          </p:cNvSpPr>
          <p:nvPr/>
        </p:nvSpPr>
        <p:spPr bwMode="auto">
          <a:xfrm>
            <a:off x="2195513" y="2565400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grpSp>
        <p:nvGrpSpPr>
          <p:cNvPr id="5" name="Group 82"/>
          <p:cNvGrpSpPr>
            <a:grpSpLocks/>
          </p:cNvGrpSpPr>
          <p:nvPr/>
        </p:nvGrpSpPr>
        <p:grpSpPr bwMode="auto">
          <a:xfrm>
            <a:off x="6877050" y="2349500"/>
            <a:ext cx="285750" cy="1036638"/>
            <a:chOff x="480" y="288"/>
            <a:chExt cx="180" cy="653"/>
          </a:xfrm>
        </p:grpSpPr>
        <p:sp>
          <p:nvSpPr>
            <p:cNvPr id="13366" name="Text Box 83"/>
            <p:cNvSpPr txBox="1">
              <a:spLocks noChangeArrowheads="1"/>
            </p:cNvSpPr>
            <p:nvPr/>
          </p:nvSpPr>
          <p:spPr bwMode="auto">
            <a:xfrm>
              <a:off x="480" y="432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3367" name="Text Box 84"/>
            <p:cNvSpPr txBox="1">
              <a:spLocks noChangeArrowheads="1"/>
            </p:cNvSpPr>
            <p:nvPr/>
          </p:nvSpPr>
          <p:spPr bwMode="auto">
            <a:xfrm>
              <a:off x="480" y="288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3368" name="Text Box 85"/>
            <p:cNvSpPr txBox="1">
              <a:spLocks noChangeArrowheads="1"/>
            </p:cNvSpPr>
            <p:nvPr/>
          </p:nvSpPr>
          <p:spPr bwMode="auto">
            <a:xfrm>
              <a:off x="480" y="576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64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6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6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64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6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6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55" grpId="0" animBg="1"/>
      <p:bldP spid="16453" grpId="0" animBg="1"/>
      <p:bldP spid="16386" grpId="0"/>
      <p:bldP spid="16427" grpId="0" animBg="1"/>
      <p:bldP spid="16427" grpId="1" animBg="1"/>
      <p:bldP spid="16427" grpId="2" animBg="1"/>
      <p:bldP spid="16392" grpId="0"/>
      <p:bldP spid="16393" grpId="0"/>
      <p:bldP spid="16394" grpId="0"/>
      <p:bldP spid="16395" grpId="0"/>
      <p:bldP spid="16396" grpId="0" animBg="1"/>
      <p:bldP spid="16399" grpId="0" animBg="1"/>
      <p:bldP spid="16401" grpId="0"/>
      <p:bldP spid="16403" grpId="0"/>
      <p:bldP spid="16407" grpId="0"/>
      <p:bldP spid="16408" grpId="0"/>
      <p:bldP spid="16402" grpId="0"/>
      <p:bldP spid="16405" grpId="0"/>
      <p:bldP spid="16409" grpId="0"/>
      <p:bldP spid="16410" grpId="0"/>
      <p:bldP spid="16411" grpId="0"/>
      <p:bldP spid="16414" grpId="0"/>
      <p:bldP spid="16415" grpId="0"/>
      <p:bldP spid="16416" grpId="0"/>
      <p:bldP spid="16426" grpId="0"/>
      <p:bldP spid="16428" grpId="0"/>
      <p:bldP spid="16429" grpId="0"/>
      <p:bldP spid="16431" grpId="0"/>
      <p:bldP spid="16432" grpId="0"/>
      <p:bldP spid="16433" grpId="0"/>
      <p:bldP spid="16434" grpId="0"/>
      <p:bldP spid="16435" grpId="0"/>
      <p:bldP spid="16436" grpId="0"/>
      <p:bldP spid="16437" grpId="0"/>
      <p:bldP spid="16438" grpId="0"/>
      <p:bldP spid="16439" grpId="0"/>
      <p:bldP spid="16441" grpId="0"/>
      <p:bldP spid="16442" grpId="0"/>
      <p:bldP spid="16444" grpId="0"/>
      <p:bldP spid="16446" grpId="0" animBg="1"/>
      <p:bldP spid="16446" grpId="1" animBg="1"/>
      <p:bldP spid="16447" grpId="0" animBg="1"/>
      <p:bldP spid="16447" grpId="1" animBg="1"/>
      <p:bldP spid="16447" grpId="2" animBg="1"/>
      <p:bldP spid="16450" grpId="0"/>
      <p:bldP spid="16451" grpId="0"/>
      <p:bldP spid="16452" grpId="0"/>
      <p:bldP spid="16462" grpId="0" animBg="1"/>
      <p:bldP spid="16462" grpId="1" animBg="1"/>
      <p:bldP spid="16463" grpId="0" animBg="1"/>
      <p:bldP spid="16463" grpId="1" animBg="1"/>
      <p:bldP spid="16464" grpId="0" animBg="1"/>
      <p:bldP spid="16464" grpId="1" animBg="1"/>
      <p:bldP spid="16465" grpId="0" animBg="1"/>
      <p:bldP spid="1646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8"/>
          <p:cNvSpPr txBox="1">
            <a:spLocks noChangeArrowheads="1"/>
          </p:cNvSpPr>
          <p:nvPr/>
        </p:nvSpPr>
        <p:spPr bwMode="auto">
          <a:xfrm>
            <a:off x="1692275" y="549275"/>
            <a:ext cx="5556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ora prendiamo la diagonale</a:t>
            </a:r>
            <a:endParaRPr lang="en-GB" baseline="0"/>
          </a:p>
        </p:txBody>
      </p:sp>
      <p:sp>
        <p:nvSpPr>
          <p:cNvPr id="17451" name="Text Box 43"/>
          <p:cNvSpPr txBox="1">
            <a:spLocks noChangeArrowheads="1"/>
          </p:cNvSpPr>
          <p:nvPr/>
        </p:nvSpPr>
        <p:spPr bwMode="auto">
          <a:xfrm>
            <a:off x="1187450" y="5516563"/>
            <a:ext cx="6731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aseline="0"/>
              <a:t>essa rappresenta un insieme {0, 2, 3, ...}</a:t>
            </a:r>
            <a:endParaRPr lang="en-GB" baseline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600200" y="2362200"/>
            <a:ext cx="352425" cy="1981200"/>
            <a:chOff x="1286" y="1296"/>
            <a:chExt cx="222" cy="1248"/>
          </a:xfrm>
        </p:grpSpPr>
        <p:sp>
          <p:nvSpPr>
            <p:cNvPr id="14380" name="Text Box 5"/>
            <p:cNvSpPr txBox="1">
              <a:spLocks noChangeArrowheads="1"/>
            </p:cNvSpPr>
            <p:nvPr/>
          </p:nvSpPr>
          <p:spPr bwMode="auto">
            <a:xfrm>
              <a:off x="1286" y="16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1</a:t>
              </a:r>
            </a:p>
          </p:txBody>
        </p:sp>
        <p:sp>
          <p:nvSpPr>
            <p:cNvPr id="14381" name="Text Box 6"/>
            <p:cNvSpPr txBox="1">
              <a:spLocks noChangeArrowheads="1"/>
            </p:cNvSpPr>
            <p:nvPr/>
          </p:nvSpPr>
          <p:spPr bwMode="auto">
            <a:xfrm>
              <a:off x="1296" y="192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2</a:t>
              </a:r>
            </a:p>
          </p:txBody>
        </p:sp>
        <p:sp>
          <p:nvSpPr>
            <p:cNvPr id="14382" name="Text Box 7"/>
            <p:cNvSpPr txBox="1">
              <a:spLocks noChangeArrowheads="1"/>
            </p:cNvSpPr>
            <p:nvPr/>
          </p:nvSpPr>
          <p:spPr bwMode="auto">
            <a:xfrm>
              <a:off x="1296" y="22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3</a:t>
              </a:r>
            </a:p>
          </p:txBody>
        </p:sp>
        <p:sp>
          <p:nvSpPr>
            <p:cNvPr id="14383" name="Text Box 8"/>
            <p:cNvSpPr txBox="1">
              <a:spLocks noChangeArrowheads="1"/>
            </p:cNvSpPr>
            <p:nvPr/>
          </p:nvSpPr>
          <p:spPr bwMode="auto">
            <a:xfrm>
              <a:off x="1296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</p:grp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22098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4342" name="Text Box 10"/>
          <p:cNvSpPr txBox="1">
            <a:spLocks noChangeArrowheads="1"/>
          </p:cNvSpPr>
          <p:nvPr/>
        </p:nvSpPr>
        <p:spPr bwMode="auto">
          <a:xfrm>
            <a:off x="27432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43" name="Text Box 11"/>
          <p:cNvSpPr txBox="1">
            <a:spLocks noChangeArrowheads="1"/>
          </p:cNvSpPr>
          <p:nvPr/>
        </p:nvSpPr>
        <p:spPr bwMode="auto">
          <a:xfrm>
            <a:off x="33528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2</a:t>
            </a:r>
          </a:p>
        </p:txBody>
      </p:sp>
      <p:sp>
        <p:nvSpPr>
          <p:cNvPr id="14344" name="Text Box 15"/>
          <p:cNvSpPr txBox="1">
            <a:spLocks noChangeArrowheads="1"/>
          </p:cNvSpPr>
          <p:nvPr/>
        </p:nvSpPr>
        <p:spPr bwMode="auto">
          <a:xfrm>
            <a:off x="27432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4345" name="Text Box 1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4346" name="Text Box 18"/>
          <p:cNvSpPr txBox="1">
            <a:spLocks noChangeArrowheads="1"/>
          </p:cNvSpPr>
          <p:nvPr/>
        </p:nvSpPr>
        <p:spPr bwMode="auto">
          <a:xfrm>
            <a:off x="33528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47" name="Text Box 20"/>
          <p:cNvSpPr txBox="1">
            <a:spLocks noChangeArrowheads="1"/>
          </p:cNvSpPr>
          <p:nvPr/>
        </p:nvSpPr>
        <p:spPr bwMode="auto">
          <a:xfrm>
            <a:off x="27432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48" name="Text Box 22"/>
          <p:cNvSpPr txBox="1">
            <a:spLocks noChangeArrowheads="1"/>
          </p:cNvSpPr>
          <p:nvPr/>
        </p:nvSpPr>
        <p:spPr bwMode="auto">
          <a:xfrm>
            <a:off x="39624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4349" name="Text Box 23"/>
          <p:cNvSpPr txBox="1">
            <a:spLocks noChangeArrowheads="1"/>
          </p:cNvSpPr>
          <p:nvPr/>
        </p:nvSpPr>
        <p:spPr bwMode="auto">
          <a:xfrm>
            <a:off x="2209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4350" name="Text Box 24"/>
          <p:cNvSpPr txBox="1">
            <a:spLocks noChangeArrowheads="1"/>
          </p:cNvSpPr>
          <p:nvPr/>
        </p:nvSpPr>
        <p:spPr bwMode="auto">
          <a:xfrm>
            <a:off x="4495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4351" name="Text Box 27"/>
          <p:cNvSpPr txBox="1">
            <a:spLocks noChangeArrowheads="1"/>
          </p:cNvSpPr>
          <p:nvPr/>
        </p:nvSpPr>
        <p:spPr bwMode="auto">
          <a:xfrm>
            <a:off x="4932363" y="1628775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4352" name="Text Box 28"/>
          <p:cNvSpPr txBox="1">
            <a:spLocks noChangeArrowheads="1"/>
          </p:cNvSpPr>
          <p:nvPr/>
        </p:nvSpPr>
        <p:spPr bwMode="auto">
          <a:xfrm>
            <a:off x="4932363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4353" name="Text Box 29"/>
          <p:cNvSpPr txBox="1">
            <a:spLocks noChangeArrowheads="1"/>
          </p:cNvSpPr>
          <p:nvPr/>
        </p:nvSpPr>
        <p:spPr bwMode="auto">
          <a:xfrm>
            <a:off x="4932363" y="2636838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4354" name="Text Box 30"/>
          <p:cNvSpPr txBox="1">
            <a:spLocks noChangeArrowheads="1"/>
          </p:cNvSpPr>
          <p:nvPr/>
        </p:nvSpPr>
        <p:spPr bwMode="auto">
          <a:xfrm>
            <a:off x="4932363" y="36449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grpSp>
        <p:nvGrpSpPr>
          <p:cNvPr id="14355" name="Group 31"/>
          <p:cNvGrpSpPr>
            <a:grpSpLocks/>
          </p:cNvGrpSpPr>
          <p:nvPr/>
        </p:nvGrpSpPr>
        <p:grpSpPr bwMode="auto">
          <a:xfrm>
            <a:off x="1676400" y="4191000"/>
            <a:ext cx="285750" cy="1036638"/>
            <a:chOff x="480" y="288"/>
            <a:chExt cx="180" cy="653"/>
          </a:xfrm>
        </p:grpSpPr>
        <p:sp>
          <p:nvSpPr>
            <p:cNvPr id="14377" name="Text Box 32"/>
            <p:cNvSpPr txBox="1">
              <a:spLocks noChangeArrowheads="1"/>
            </p:cNvSpPr>
            <p:nvPr/>
          </p:nvSpPr>
          <p:spPr bwMode="auto">
            <a:xfrm>
              <a:off x="480" y="432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4378" name="Text Box 33"/>
            <p:cNvSpPr txBox="1">
              <a:spLocks noChangeArrowheads="1"/>
            </p:cNvSpPr>
            <p:nvPr/>
          </p:nvSpPr>
          <p:spPr bwMode="auto">
            <a:xfrm>
              <a:off x="480" y="288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4379" name="Text Box 34"/>
            <p:cNvSpPr txBox="1">
              <a:spLocks noChangeArrowheads="1"/>
            </p:cNvSpPr>
            <p:nvPr/>
          </p:nvSpPr>
          <p:spPr bwMode="auto">
            <a:xfrm>
              <a:off x="480" y="576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</p:grpSp>
      <p:sp>
        <p:nvSpPr>
          <p:cNvPr id="14356" name="Text Box 35"/>
          <p:cNvSpPr txBox="1">
            <a:spLocks noChangeArrowheads="1"/>
          </p:cNvSpPr>
          <p:nvPr/>
        </p:nvSpPr>
        <p:spPr bwMode="auto">
          <a:xfrm>
            <a:off x="4932363" y="32131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4357" name="Text Box 37"/>
          <p:cNvSpPr txBox="1">
            <a:spLocks noChangeArrowheads="1"/>
          </p:cNvSpPr>
          <p:nvPr/>
        </p:nvSpPr>
        <p:spPr bwMode="auto">
          <a:xfrm>
            <a:off x="22098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grpSp>
        <p:nvGrpSpPr>
          <p:cNvPr id="14358" name="Group 50"/>
          <p:cNvGrpSpPr>
            <a:grpSpLocks/>
          </p:cNvGrpSpPr>
          <p:nvPr/>
        </p:nvGrpSpPr>
        <p:grpSpPr bwMode="auto">
          <a:xfrm rot="2454420">
            <a:off x="1258888" y="3429000"/>
            <a:ext cx="4464050" cy="287338"/>
            <a:chOff x="1746" y="1888"/>
            <a:chExt cx="2812" cy="181"/>
          </a:xfrm>
        </p:grpSpPr>
        <p:sp>
          <p:nvSpPr>
            <p:cNvPr id="14375" name="Rectangle 48"/>
            <p:cNvSpPr>
              <a:spLocks noChangeArrowheads="1"/>
            </p:cNvSpPr>
            <p:nvPr/>
          </p:nvSpPr>
          <p:spPr bwMode="auto">
            <a:xfrm>
              <a:off x="1746" y="1888"/>
              <a:ext cx="2767" cy="181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4376" name="Rectangle 49"/>
            <p:cNvSpPr>
              <a:spLocks noChangeArrowheads="1"/>
            </p:cNvSpPr>
            <p:nvPr/>
          </p:nvSpPr>
          <p:spPr bwMode="auto">
            <a:xfrm>
              <a:off x="4468" y="1888"/>
              <a:ext cx="9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4359" name="Text Box 51"/>
          <p:cNvSpPr txBox="1">
            <a:spLocks noChangeArrowheads="1"/>
          </p:cNvSpPr>
          <p:nvPr/>
        </p:nvSpPr>
        <p:spPr bwMode="auto">
          <a:xfrm>
            <a:off x="2195513" y="2349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60" name="Text Box 53"/>
          <p:cNvSpPr txBox="1">
            <a:spLocks noChangeArrowheads="1"/>
          </p:cNvSpPr>
          <p:nvPr/>
        </p:nvSpPr>
        <p:spPr bwMode="auto">
          <a:xfrm>
            <a:off x="3348038" y="3357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61" name="Line 54"/>
          <p:cNvSpPr>
            <a:spLocks noChangeShapeType="1"/>
          </p:cNvSpPr>
          <p:nvPr/>
        </p:nvSpPr>
        <p:spPr bwMode="auto">
          <a:xfrm>
            <a:off x="2051050" y="23495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62" name="Line 55"/>
          <p:cNvSpPr>
            <a:spLocks noChangeShapeType="1"/>
          </p:cNvSpPr>
          <p:nvPr/>
        </p:nvSpPr>
        <p:spPr bwMode="auto">
          <a:xfrm>
            <a:off x="2051050" y="23495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4363" name="Text Box 57"/>
          <p:cNvSpPr txBox="1">
            <a:spLocks noChangeArrowheads="1"/>
          </p:cNvSpPr>
          <p:nvPr/>
        </p:nvSpPr>
        <p:spPr bwMode="auto">
          <a:xfrm>
            <a:off x="2771775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0</a:t>
            </a:r>
          </a:p>
        </p:txBody>
      </p:sp>
      <p:sp>
        <p:nvSpPr>
          <p:cNvPr id="14364" name="Text Box 59"/>
          <p:cNvSpPr txBox="1">
            <a:spLocks noChangeArrowheads="1"/>
          </p:cNvSpPr>
          <p:nvPr/>
        </p:nvSpPr>
        <p:spPr bwMode="auto">
          <a:xfrm>
            <a:off x="39624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3</a:t>
            </a:r>
          </a:p>
        </p:txBody>
      </p:sp>
      <p:sp>
        <p:nvSpPr>
          <p:cNvPr id="14365" name="Text Box 60"/>
          <p:cNvSpPr txBox="1">
            <a:spLocks noChangeArrowheads="1"/>
          </p:cNvSpPr>
          <p:nvPr/>
        </p:nvSpPr>
        <p:spPr bwMode="auto">
          <a:xfrm>
            <a:off x="4500563" y="2349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66" name="Text Box 61"/>
          <p:cNvSpPr txBox="1">
            <a:spLocks noChangeArrowheads="1"/>
          </p:cNvSpPr>
          <p:nvPr/>
        </p:nvSpPr>
        <p:spPr bwMode="auto">
          <a:xfrm>
            <a:off x="4500563" y="19161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4</a:t>
            </a:r>
          </a:p>
        </p:txBody>
      </p:sp>
      <p:sp>
        <p:nvSpPr>
          <p:cNvPr id="14367" name="Text Box 62"/>
          <p:cNvSpPr txBox="1">
            <a:spLocks noChangeArrowheads="1"/>
          </p:cNvSpPr>
          <p:nvPr/>
        </p:nvSpPr>
        <p:spPr bwMode="auto">
          <a:xfrm>
            <a:off x="39957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68" name="Text Box 63"/>
          <p:cNvSpPr txBox="1">
            <a:spLocks noChangeArrowheads="1"/>
          </p:cNvSpPr>
          <p:nvPr/>
        </p:nvSpPr>
        <p:spPr bwMode="auto">
          <a:xfrm>
            <a:off x="33480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69" name="Text Box 64"/>
          <p:cNvSpPr txBox="1">
            <a:spLocks noChangeArrowheads="1"/>
          </p:cNvSpPr>
          <p:nvPr/>
        </p:nvSpPr>
        <p:spPr bwMode="auto">
          <a:xfrm>
            <a:off x="4500563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4370" name="Text Box 66"/>
          <p:cNvSpPr txBox="1">
            <a:spLocks noChangeArrowheads="1"/>
          </p:cNvSpPr>
          <p:nvPr/>
        </p:nvSpPr>
        <p:spPr bwMode="auto">
          <a:xfrm>
            <a:off x="219551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71" name="Text Box 67"/>
          <p:cNvSpPr txBox="1">
            <a:spLocks noChangeArrowheads="1"/>
          </p:cNvSpPr>
          <p:nvPr/>
        </p:nvSpPr>
        <p:spPr bwMode="auto">
          <a:xfrm>
            <a:off x="3995738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72" name="Text Box 68"/>
          <p:cNvSpPr txBox="1">
            <a:spLocks noChangeArrowheads="1"/>
          </p:cNvSpPr>
          <p:nvPr/>
        </p:nvSpPr>
        <p:spPr bwMode="auto">
          <a:xfrm>
            <a:off x="3348038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73" name="Text Box 69"/>
          <p:cNvSpPr txBox="1">
            <a:spLocks noChangeArrowheads="1"/>
          </p:cNvSpPr>
          <p:nvPr/>
        </p:nvSpPr>
        <p:spPr bwMode="auto">
          <a:xfrm>
            <a:off x="2771775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4374" name="Text Box 70"/>
          <p:cNvSpPr txBox="1">
            <a:spLocks noChangeArrowheads="1"/>
          </p:cNvSpPr>
          <p:nvPr/>
        </p:nvSpPr>
        <p:spPr bwMode="auto">
          <a:xfrm>
            <a:off x="450056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87450" y="549275"/>
            <a:ext cx="6648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ora prendiamone il complemento</a:t>
            </a:r>
            <a:endParaRPr lang="en-GB" baseline="0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900113" y="5876925"/>
            <a:ext cx="7837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aseline="0"/>
              <a:t>esso rappresenta un insieme {1, ...} che però…</a:t>
            </a:r>
            <a:endParaRPr lang="en-GB" baseline="0"/>
          </a:p>
        </p:txBody>
      </p:sp>
      <p:grpSp>
        <p:nvGrpSpPr>
          <p:cNvPr id="15364" name="Group 7"/>
          <p:cNvGrpSpPr>
            <a:grpSpLocks/>
          </p:cNvGrpSpPr>
          <p:nvPr/>
        </p:nvGrpSpPr>
        <p:grpSpPr bwMode="auto">
          <a:xfrm>
            <a:off x="1600200" y="2362200"/>
            <a:ext cx="352425" cy="1981200"/>
            <a:chOff x="1286" y="1296"/>
            <a:chExt cx="222" cy="1248"/>
          </a:xfrm>
        </p:grpSpPr>
        <p:sp>
          <p:nvSpPr>
            <p:cNvPr id="15413" name="Text Box 8"/>
            <p:cNvSpPr txBox="1">
              <a:spLocks noChangeArrowheads="1"/>
            </p:cNvSpPr>
            <p:nvPr/>
          </p:nvSpPr>
          <p:spPr bwMode="auto">
            <a:xfrm>
              <a:off x="1286" y="16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1</a:t>
              </a:r>
            </a:p>
          </p:txBody>
        </p:sp>
        <p:sp>
          <p:nvSpPr>
            <p:cNvPr id="15414" name="Text Box 9"/>
            <p:cNvSpPr txBox="1">
              <a:spLocks noChangeArrowheads="1"/>
            </p:cNvSpPr>
            <p:nvPr/>
          </p:nvSpPr>
          <p:spPr bwMode="auto">
            <a:xfrm>
              <a:off x="1296" y="192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2</a:t>
              </a:r>
            </a:p>
          </p:txBody>
        </p:sp>
        <p:sp>
          <p:nvSpPr>
            <p:cNvPr id="15415" name="Text Box 10"/>
            <p:cNvSpPr txBox="1">
              <a:spLocks noChangeArrowheads="1"/>
            </p:cNvSpPr>
            <p:nvPr/>
          </p:nvSpPr>
          <p:spPr bwMode="auto">
            <a:xfrm>
              <a:off x="1296" y="22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3</a:t>
              </a:r>
            </a:p>
          </p:txBody>
        </p:sp>
        <p:sp>
          <p:nvSpPr>
            <p:cNvPr id="15416" name="Text Box 11"/>
            <p:cNvSpPr txBox="1">
              <a:spLocks noChangeArrowheads="1"/>
            </p:cNvSpPr>
            <p:nvPr/>
          </p:nvSpPr>
          <p:spPr bwMode="auto">
            <a:xfrm>
              <a:off x="1296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</p:grpSp>
      <p:sp>
        <p:nvSpPr>
          <p:cNvPr id="15365" name="Text Box 12"/>
          <p:cNvSpPr txBox="1">
            <a:spLocks noChangeArrowheads="1"/>
          </p:cNvSpPr>
          <p:nvPr/>
        </p:nvSpPr>
        <p:spPr bwMode="auto">
          <a:xfrm>
            <a:off x="22098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5366" name="Text Box 13"/>
          <p:cNvSpPr txBox="1">
            <a:spLocks noChangeArrowheads="1"/>
          </p:cNvSpPr>
          <p:nvPr/>
        </p:nvSpPr>
        <p:spPr bwMode="auto">
          <a:xfrm>
            <a:off x="27432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67" name="Text Box 14"/>
          <p:cNvSpPr txBox="1">
            <a:spLocks noChangeArrowheads="1"/>
          </p:cNvSpPr>
          <p:nvPr/>
        </p:nvSpPr>
        <p:spPr bwMode="auto">
          <a:xfrm>
            <a:off x="33528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2</a:t>
            </a:r>
          </a:p>
        </p:txBody>
      </p:sp>
      <p:sp>
        <p:nvSpPr>
          <p:cNvPr id="15368" name="Text Box 15"/>
          <p:cNvSpPr txBox="1">
            <a:spLocks noChangeArrowheads="1"/>
          </p:cNvSpPr>
          <p:nvPr/>
        </p:nvSpPr>
        <p:spPr bwMode="auto">
          <a:xfrm>
            <a:off x="27432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5369" name="Text Box 16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5370" name="Text Box 17"/>
          <p:cNvSpPr txBox="1">
            <a:spLocks noChangeArrowheads="1"/>
          </p:cNvSpPr>
          <p:nvPr/>
        </p:nvSpPr>
        <p:spPr bwMode="auto">
          <a:xfrm>
            <a:off x="33528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71" name="Text Box 18"/>
          <p:cNvSpPr txBox="1">
            <a:spLocks noChangeArrowheads="1"/>
          </p:cNvSpPr>
          <p:nvPr/>
        </p:nvSpPr>
        <p:spPr bwMode="auto">
          <a:xfrm>
            <a:off x="27432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72" name="Text Box 19"/>
          <p:cNvSpPr txBox="1">
            <a:spLocks noChangeArrowheads="1"/>
          </p:cNvSpPr>
          <p:nvPr/>
        </p:nvSpPr>
        <p:spPr bwMode="auto">
          <a:xfrm>
            <a:off x="39624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5373" name="Text Box 20"/>
          <p:cNvSpPr txBox="1">
            <a:spLocks noChangeArrowheads="1"/>
          </p:cNvSpPr>
          <p:nvPr/>
        </p:nvSpPr>
        <p:spPr bwMode="auto">
          <a:xfrm>
            <a:off x="2209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5374" name="Text Box 21"/>
          <p:cNvSpPr txBox="1">
            <a:spLocks noChangeArrowheads="1"/>
          </p:cNvSpPr>
          <p:nvPr/>
        </p:nvSpPr>
        <p:spPr bwMode="auto">
          <a:xfrm>
            <a:off x="4495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5375" name="Text Box 22"/>
          <p:cNvSpPr txBox="1">
            <a:spLocks noChangeArrowheads="1"/>
          </p:cNvSpPr>
          <p:nvPr/>
        </p:nvSpPr>
        <p:spPr bwMode="auto">
          <a:xfrm>
            <a:off x="4932363" y="1628775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5376" name="Text Box 23"/>
          <p:cNvSpPr txBox="1">
            <a:spLocks noChangeArrowheads="1"/>
          </p:cNvSpPr>
          <p:nvPr/>
        </p:nvSpPr>
        <p:spPr bwMode="auto">
          <a:xfrm>
            <a:off x="4932363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5377" name="Text Box 24"/>
          <p:cNvSpPr txBox="1">
            <a:spLocks noChangeArrowheads="1"/>
          </p:cNvSpPr>
          <p:nvPr/>
        </p:nvSpPr>
        <p:spPr bwMode="auto">
          <a:xfrm>
            <a:off x="4932363" y="2636838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5378" name="Text Box 25"/>
          <p:cNvSpPr txBox="1">
            <a:spLocks noChangeArrowheads="1"/>
          </p:cNvSpPr>
          <p:nvPr/>
        </p:nvSpPr>
        <p:spPr bwMode="auto">
          <a:xfrm>
            <a:off x="4932363" y="36449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grpSp>
        <p:nvGrpSpPr>
          <p:cNvPr id="15379" name="Group 26"/>
          <p:cNvGrpSpPr>
            <a:grpSpLocks/>
          </p:cNvGrpSpPr>
          <p:nvPr/>
        </p:nvGrpSpPr>
        <p:grpSpPr bwMode="auto">
          <a:xfrm>
            <a:off x="1676400" y="4191000"/>
            <a:ext cx="285750" cy="1036638"/>
            <a:chOff x="480" y="288"/>
            <a:chExt cx="180" cy="653"/>
          </a:xfrm>
        </p:grpSpPr>
        <p:sp>
          <p:nvSpPr>
            <p:cNvPr id="15410" name="Text Box 27"/>
            <p:cNvSpPr txBox="1">
              <a:spLocks noChangeArrowheads="1"/>
            </p:cNvSpPr>
            <p:nvPr/>
          </p:nvSpPr>
          <p:spPr bwMode="auto">
            <a:xfrm>
              <a:off x="480" y="432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5411" name="Text Box 28"/>
            <p:cNvSpPr txBox="1">
              <a:spLocks noChangeArrowheads="1"/>
            </p:cNvSpPr>
            <p:nvPr/>
          </p:nvSpPr>
          <p:spPr bwMode="auto">
            <a:xfrm>
              <a:off x="480" y="288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5412" name="Text Box 29"/>
            <p:cNvSpPr txBox="1">
              <a:spLocks noChangeArrowheads="1"/>
            </p:cNvSpPr>
            <p:nvPr/>
          </p:nvSpPr>
          <p:spPr bwMode="auto">
            <a:xfrm>
              <a:off x="480" y="576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</p:grpSp>
      <p:sp>
        <p:nvSpPr>
          <p:cNvPr id="15380" name="Text Box 30"/>
          <p:cNvSpPr txBox="1">
            <a:spLocks noChangeArrowheads="1"/>
          </p:cNvSpPr>
          <p:nvPr/>
        </p:nvSpPr>
        <p:spPr bwMode="auto">
          <a:xfrm>
            <a:off x="4932363" y="32131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5381" name="Text Box 31"/>
          <p:cNvSpPr txBox="1">
            <a:spLocks noChangeArrowheads="1"/>
          </p:cNvSpPr>
          <p:nvPr/>
        </p:nvSpPr>
        <p:spPr bwMode="auto">
          <a:xfrm>
            <a:off x="22098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grpSp>
        <p:nvGrpSpPr>
          <p:cNvPr id="15382" name="Group 32"/>
          <p:cNvGrpSpPr>
            <a:grpSpLocks/>
          </p:cNvGrpSpPr>
          <p:nvPr/>
        </p:nvGrpSpPr>
        <p:grpSpPr bwMode="auto">
          <a:xfrm rot="2454420">
            <a:off x="1258888" y="3429000"/>
            <a:ext cx="4464050" cy="287338"/>
            <a:chOff x="1746" y="1888"/>
            <a:chExt cx="2812" cy="181"/>
          </a:xfrm>
        </p:grpSpPr>
        <p:sp>
          <p:nvSpPr>
            <p:cNvPr id="15408" name="Rectangle 33"/>
            <p:cNvSpPr>
              <a:spLocks noChangeArrowheads="1"/>
            </p:cNvSpPr>
            <p:nvPr/>
          </p:nvSpPr>
          <p:spPr bwMode="auto">
            <a:xfrm>
              <a:off x="1746" y="1888"/>
              <a:ext cx="2767" cy="181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09" name="Rectangle 34"/>
            <p:cNvSpPr>
              <a:spLocks noChangeArrowheads="1"/>
            </p:cNvSpPr>
            <p:nvPr/>
          </p:nvSpPr>
          <p:spPr bwMode="auto">
            <a:xfrm>
              <a:off x="4468" y="1888"/>
              <a:ext cx="90" cy="1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383" name="Text Box 35"/>
          <p:cNvSpPr txBox="1">
            <a:spLocks noChangeArrowheads="1"/>
          </p:cNvSpPr>
          <p:nvPr/>
        </p:nvSpPr>
        <p:spPr bwMode="auto">
          <a:xfrm>
            <a:off x="2195513" y="2349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84" name="Text Box 36"/>
          <p:cNvSpPr txBox="1">
            <a:spLocks noChangeArrowheads="1"/>
          </p:cNvSpPr>
          <p:nvPr/>
        </p:nvSpPr>
        <p:spPr bwMode="auto">
          <a:xfrm>
            <a:off x="3348038" y="3357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85" name="Line 37"/>
          <p:cNvSpPr>
            <a:spLocks noChangeShapeType="1"/>
          </p:cNvSpPr>
          <p:nvPr/>
        </p:nvSpPr>
        <p:spPr bwMode="auto">
          <a:xfrm>
            <a:off x="2051050" y="23495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86" name="Line 38"/>
          <p:cNvSpPr>
            <a:spLocks noChangeShapeType="1"/>
          </p:cNvSpPr>
          <p:nvPr/>
        </p:nvSpPr>
        <p:spPr bwMode="auto">
          <a:xfrm>
            <a:off x="2051050" y="23495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5387" name="Text Box 39"/>
          <p:cNvSpPr txBox="1">
            <a:spLocks noChangeArrowheads="1"/>
          </p:cNvSpPr>
          <p:nvPr/>
        </p:nvSpPr>
        <p:spPr bwMode="auto">
          <a:xfrm>
            <a:off x="2771775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0</a:t>
            </a:r>
          </a:p>
        </p:txBody>
      </p:sp>
      <p:sp>
        <p:nvSpPr>
          <p:cNvPr id="15388" name="Text Box 40"/>
          <p:cNvSpPr txBox="1">
            <a:spLocks noChangeArrowheads="1"/>
          </p:cNvSpPr>
          <p:nvPr/>
        </p:nvSpPr>
        <p:spPr bwMode="auto">
          <a:xfrm>
            <a:off x="39624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3</a:t>
            </a:r>
          </a:p>
        </p:txBody>
      </p:sp>
      <p:sp>
        <p:nvSpPr>
          <p:cNvPr id="15389" name="Text Box 41"/>
          <p:cNvSpPr txBox="1">
            <a:spLocks noChangeArrowheads="1"/>
          </p:cNvSpPr>
          <p:nvPr/>
        </p:nvSpPr>
        <p:spPr bwMode="auto">
          <a:xfrm>
            <a:off x="4500563" y="2349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90" name="Text Box 42"/>
          <p:cNvSpPr txBox="1">
            <a:spLocks noChangeArrowheads="1"/>
          </p:cNvSpPr>
          <p:nvPr/>
        </p:nvSpPr>
        <p:spPr bwMode="auto">
          <a:xfrm>
            <a:off x="4500563" y="19161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4</a:t>
            </a:r>
          </a:p>
        </p:txBody>
      </p:sp>
      <p:sp>
        <p:nvSpPr>
          <p:cNvPr id="15391" name="Text Box 43"/>
          <p:cNvSpPr txBox="1">
            <a:spLocks noChangeArrowheads="1"/>
          </p:cNvSpPr>
          <p:nvPr/>
        </p:nvSpPr>
        <p:spPr bwMode="auto">
          <a:xfrm>
            <a:off x="39957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92" name="Text Box 44"/>
          <p:cNvSpPr txBox="1">
            <a:spLocks noChangeArrowheads="1"/>
          </p:cNvSpPr>
          <p:nvPr/>
        </p:nvSpPr>
        <p:spPr bwMode="auto">
          <a:xfrm>
            <a:off x="33480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93" name="Text Box 45"/>
          <p:cNvSpPr txBox="1">
            <a:spLocks noChangeArrowheads="1"/>
          </p:cNvSpPr>
          <p:nvPr/>
        </p:nvSpPr>
        <p:spPr bwMode="auto">
          <a:xfrm>
            <a:off x="4500563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5394" name="Text Box 46"/>
          <p:cNvSpPr txBox="1">
            <a:spLocks noChangeArrowheads="1"/>
          </p:cNvSpPr>
          <p:nvPr/>
        </p:nvSpPr>
        <p:spPr bwMode="auto">
          <a:xfrm>
            <a:off x="219551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95" name="Text Box 47"/>
          <p:cNvSpPr txBox="1">
            <a:spLocks noChangeArrowheads="1"/>
          </p:cNvSpPr>
          <p:nvPr/>
        </p:nvSpPr>
        <p:spPr bwMode="auto">
          <a:xfrm>
            <a:off x="3995738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96" name="Text Box 48"/>
          <p:cNvSpPr txBox="1">
            <a:spLocks noChangeArrowheads="1"/>
          </p:cNvSpPr>
          <p:nvPr/>
        </p:nvSpPr>
        <p:spPr bwMode="auto">
          <a:xfrm>
            <a:off x="3348038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97" name="Text Box 49"/>
          <p:cNvSpPr txBox="1">
            <a:spLocks noChangeArrowheads="1"/>
          </p:cNvSpPr>
          <p:nvPr/>
        </p:nvSpPr>
        <p:spPr bwMode="auto">
          <a:xfrm>
            <a:off x="2771775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98" name="Text Box 50"/>
          <p:cNvSpPr txBox="1">
            <a:spLocks noChangeArrowheads="1"/>
          </p:cNvSpPr>
          <p:nvPr/>
        </p:nvSpPr>
        <p:spPr bwMode="auto">
          <a:xfrm>
            <a:off x="450056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5399" name="Text Box 57"/>
          <p:cNvSpPr txBox="1">
            <a:spLocks noChangeArrowheads="1"/>
          </p:cNvSpPr>
          <p:nvPr/>
        </p:nvSpPr>
        <p:spPr bwMode="auto">
          <a:xfrm>
            <a:off x="4932363" y="1125538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grpSp>
        <p:nvGrpSpPr>
          <p:cNvPr id="15400" name="Group 64"/>
          <p:cNvGrpSpPr>
            <a:grpSpLocks/>
          </p:cNvGrpSpPr>
          <p:nvPr/>
        </p:nvGrpSpPr>
        <p:grpSpPr bwMode="auto">
          <a:xfrm>
            <a:off x="2051050" y="5084763"/>
            <a:ext cx="5473700" cy="673100"/>
            <a:chOff x="1292" y="3203"/>
            <a:chExt cx="3448" cy="424"/>
          </a:xfrm>
        </p:grpSpPr>
        <p:sp>
          <p:nvSpPr>
            <p:cNvPr id="15401" name="Rectangle 51"/>
            <p:cNvSpPr>
              <a:spLocks noChangeArrowheads="1"/>
            </p:cNvSpPr>
            <p:nvPr/>
          </p:nvSpPr>
          <p:spPr bwMode="auto">
            <a:xfrm>
              <a:off x="1292" y="3384"/>
              <a:ext cx="3402" cy="227"/>
            </a:xfrm>
            <a:prstGeom prst="rect">
              <a:avLst/>
            </a:prstGeom>
            <a:gradFill rotWithShape="1">
              <a:gsLst>
                <a:gs pos="0">
                  <a:srgbClr val="993366">
                    <a:alpha val="57999"/>
                  </a:srgbClr>
                </a:gs>
                <a:gs pos="100000">
                  <a:schemeClr val="bg1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02" name="Text Box 52"/>
            <p:cNvSpPr txBox="1">
              <a:spLocks noChangeArrowheads="1"/>
            </p:cNvSpPr>
            <p:nvPr/>
          </p:nvSpPr>
          <p:spPr bwMode="auto">
            <a:xfrm>
              <a:off x="1383" y="33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  <p:sp>
          <p:nvSpPr>
            <p:cNvPr id="15403" name="Text Box 53"/>
            <p:cNvSpPr txBox="1">
              <a:spLocks noChangeArrowheads="1"/>
            </p:cNvSpPr>
            <p:nvPr/>
          </p:nvSpPr>
          <p:spPr bwMode="auto">
            <a:xfrm>
              <a:off x="1701" y="33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1</a:t>
              </a:r>
            </a:p>
          </p:txBody>
        </p:sp>
        <p:sp>
          <p:nvSpPr>
            <p:cNvPr id="15404" name="Text Box 54"/>
            <p:cNvSpPr txBox="1">
              <a:spLocks noChangeArrowheads="1"/>
            </p:cNvSpPr>
            <p:nvPr/>
          </p:nvSpPr>
          <p:spPr bwMode="auto">
            <a:xfrm>
              <a:off x="2472" y="33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  <p:sp>
          <p:nvSpPr>
            <p:cNvPr id="15405" name="Text Box 55"/>
            <p:cNvSpPr txBox="1">
              <a:spLocks noChangeArrowheads="1"/>
            </p:cNvSpPr>
            <p:nvPr/>
          </p:nvSpPr>
          <p:spPr bwMode="auto">
            <a:xfrm>
              <a:off x="2109" y="33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  <p:sp>
          <p:nvSpPr>
            <p:cNvPr id="15406" name="Rectangle 61"/>
            <p:cNvSpPr>
              <a:spLocks noChangeArrowheads="1"/>
            </p:cNvSpPr>
            <p:nvPr/>
          </p:nvSpPr>
          <p:spPr bwMode="auto">
            <a:xfrm>
              <a:off x="4649" y="3385"/>
              <a:ext cx="91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5407" name="Text Box 63"/>
            <p:cNvSpPr txBox="1">
              <a:spLocks noChangeArrowheads="1"/>
            </p:cNvSpPr>
            <p:nvPr/>
          </p:nvSpPr>
          <p:spPr bwMode="auto">
            <a:xfrm>
              <a:off x="2789" y="3203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600" baseline="0"/>
                <a:t>...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827088" y="549275"/>
            <a:ext cx="7131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… non può comparire nella tabella!</a:t>
            </a:r>
            <a:endParaRPr lang="en-GB" baseline="0"/>
          </a:p>
        </p:txBody>
      </p:sp>
      <p:grpSp>
        <p:nvGrpSpPr>
          <p:cNvPr id="16387" name="Group 4"/>
          <p:cNvGrpSpPr>
            <a:grpSpLocks/>
          </p:cNvGrpSpPr>
          <p:nvPr/>
        </p:nvGrpSpPr>
        <p:grpSpPr bwMode="auto">
          <a:xfrm>
            <a:off x="1600200" y="2362200"/>
            <a:ext cx="352425" cy="1981200"/>
            <a:chOff x="1286" y="1296"/>
            <a:chExt cx="222" cy="1248"/>
          </a:xfrm>
        </p:grpSpPr>
        <p:sp>
          <p:nvSpPr>
            <p:cNvPr id="16437" name="Text Box 5"/>
            <p:cNvSpPr txBox="1">
              <a:spLocks noChangeArrowheads="1"/>
            </p:cNvSpPr>
            <p:nvPr/>
          </p:nvSpPr>
          <p:spPr bwMode="auto">
            <a:xfrm>
              <a:off x="1286" y="161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1</a:t>
              </a:r>
            </a:p>
          </p:txBody>
        </p:sp>
        <p:sp>
          <p:nvSpPr>
            <p:cNvPr id="16438" name="Text Box 6"/>
            <p:cNvSpPr txBox="1">
              <a:spLocks noChangeArrowheads="1"/>
            </p:cNvSpPr>
            <p:nvPr/>
          </p:nvSpPr>
          <p:spPr bwMode="auto">
            <a:xfrm>
              <a:off x="1296" y="192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2</a:t>
              </a:r>
            </a:p>
          </p:txBody>
        </p:sp>
        <p:sp>
          <p:nvSpPr>
            <p:cNvPr id="16439" name="Text Box 7"/>
            <p:cNvSpPr txBox="1">
              <a:spLocks noChangeArrowheads="1"/>
            </p:cNvSpPr>
            <p:nvPr/>
          </p:nvSpPr>
          <p:spPr bwMode="auto">
            <a:xfrm>
              <a:off x="1296" y="225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3</a:t>
              </a:r>
            </a:p>
          </p:txBody>
        </p:sp>
        <p:sp>
          <p:nvSpPr>
            <p:cNvPr id="16440" name="Text Box 8"/>
            <p:cNvSpPr txBox="1">
              <a:spLocks noChangeArrowheads="1"/>
            </p:cNvSpPr>
            <p:nvPr/>
          </p:nvSpPr>
          <p:spPr bwMode="auto">
            <a:xfrm>
              <a:off x="1296" y="1296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</p:grpSp>
      <p:sp>
        <p:nvSpPr>
          <p:cNvPr id="16388" name="Text Box 9"/>
          <p:cNvSpPr txBox="1">
            <a:spLocks noChangeArrowheads="1"/>
          </p:cNvSpPr>
          <p:nvPr/>
        </p:nvSpPr>
        <p:spPr bwMode="auto">
          <a:xfrm>
            <a:off x="22098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389" name="Text Box 10"/>
          <p:cNvSpPr txBox="1">
            <a:spLocks noChangeArrowheads="1"/>
          </p:cNvSpPr>
          <p:nvPr/>
        </p:nvSpPr>
        <p:spPr bwMode="auto">
          <a:xfrm>
            <a:off x="27432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390" name="Text Box 11"/>
          <p:cNvSpPr txBox="1">
            <a:spLocks noChangeArrowheads="1"/>
          </p:cNvSpPr>
          <p:nvPr/>
        </p:nvSpPr>
        <p:spPr bwMode="auto">
          <a:xfrm>
            <a:off x="33528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2</a:t>
            </a:r>
          </a:p>
        </p:txBody>
      </p:sp>
      <p:sp>
        <p:nvSpPr>
          <p:cNvPr id="16391" name="Text Box 12"/>
          <p:cNvSpPr txBox="1">
            <a:spLocks noChangeArrowheads="1"/>
          </p:cNvSpPr>
          <p:nvPr/>
        </p:nvSpPr>
        <p:spPr bwMode="auto">
          <a:xfrm>
            <a:off x="27432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392" name="Text Box 13"/>
          <p:cNvSpPr txBox="1">
            <a:spLocks noChangeArrowheads="1"/>
          </p:cNvSpPr>
          <p:nvPr/>
        </p:nvSpPr>
        <p:spPr bwMode="auto">
          <a:xfrm>
            <a:off x="39624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3352800" y="2362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27432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39624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2209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4495800" y="3352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398" name="Text Box 19"/>
          <p:cNvSpPr txBox="1">
            <a:spLocks noChangeArrowheads="1"/>
          </p:cNvSpPr>
          <p:nvPr/>
        </p:nvSpPr>
        <p:spPr bwMode="auto">
          <a:xfrm>
            <a:off x="4932363" y="1628775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6399" name="Text Box 20"/>
          <p:cNvSpPr txBox="1">
            <a:spLocks noChangeArrowheads="1"/>
          </p:cNvSpPr>
          <p:nvPr/>
        </p:nvSpPr>
        <p:spPr bwMode="auto">
          <a:xfrm>
            <a:off x="4932363" y="21336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6400" name="Text Box 21"/>
          <p:cNvSpPr txBox="1">
            <a:spLocks noChangeArrowheads="1"/>
          </p:cNvSpPr>
          <p:nvPr/>
        </p:nvSpPr>
        <p:spPr bwMode="auto">
          <a:xfrm>
            <a:off x="4932363" y="2636838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6401" name="Text Box 22"/>
          <p:cNvSpPr txBox="1">
            <a:spLocks noChangeArrowheads="1"/>
          </p:cNvSpPr>
          <p:nvPr/>
        </p:nvSpPr>
        <p:spPr bwMode="auto">
          <a:xfrm>
            <a:off x="4932363" y="36449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grpSp>
        <p:nvGrpSpPr>
          <p:cNvPr id="16402" name="Group 23"/>
          <p:cNvGrpSpPr>
            <a:grpSpLocks/>
          </p:cNvGrpSpPr>
          <p:nvPr/>
        </p:nvGrpSpPr>
        <p:grpSpPr bwMode="auto">
          <a:xfrm>
            <a:off x="1676400" y="4191000"/>
            <a:ext cx="285750" cy="1036638"/>
            <a:chOff x="480" y="288"/>
            <a:chExt cx="180" cy="653"/>
          </a:xfrm>
        </p:grpSpPr>
        <p:sp>
          <p:nvSpPr>
            <p:cNvPr id="16434" name="Text Box 24"/>
            <p:cNvSpPr txBox="1">
              <a:spLocks noChangeArrowheads="1"/>
            </p:cNvSpPr>
            <p:nvPr/>
          </p:nvSpPr>
          <p:spPr bwMode="auto">
            <a:xfrm>
              <a:off x="480" y="432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6435" name="Text Box 25"/>
            <p:cNvSpPr txBox="1">
              <a:spLocks noChangeArrowheads="1"/>
            </p:cNvSpPr>
            <p:nvPr/>
          </p:nvSpPr>
          <p:spPr bwMode="auto">
            <a:xfrm>
              <a:off x="480" y="288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  <p:sp>
          <p:nvSpPr>
            <p:cNvPr id="16436" name="Text Box 26"/>
            <p:cNvSpPr txBox="1">
              <a:spLocks noChangeArrowheads="1"/>
            </p:cNvSpPr>
            <p:nvPr/>
          </p:nvSpPr>
          <p:spPr bwMode="auto">
            <a:xfrm>
              <a:off x="480" y="576"/>
              <a:ext cx="18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·</a:t>
              </a:r>
              <a:endParaRPr lang="en-GB" baseline="0"/>
            </a:p>
          </p:txBody>
        </p:sp>
      </p:grpSp>
      <p:sp>
        <p:nvSpPr>
          <p:cNvPr id="16403" name="Text Box 27"/>
          <p:cNvSpPr txBox="1">
            <a:spLocks noChangeArrowheads="1"/>
          </p:cNvSpPr>
          <p:nvPr/>
        </p:nvSpPr>
        <p:spPr bwMode="auto">
          <a:xfrm>
            <a:off x="4932363" y="3213100"/>
            <a:ext cx="527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...</a:t>
            </a:r>
          </a:p>
        </p:txBody>
      </p:sp>
      <p:sp>
        <p:nvSpPr>
          <p:cNvPr id="16404" name="Text Box 28"/>
          <p:cNvSpPr txBox="1">
            <a:spLocks noChangeArrowheads="1"/>
          </p:cNvSpPr>
          <p:nvPr/>
        </p:nvSpPr>
        <p:spPr bwMode="auto">
          <a:xfrm>
            <a:off x="2209800" y="2819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05" name="Rectangle 30"/>
          <p:cNvSpPr>
            <a:spLocks noChangeArrowheads="1"/>
          </p:cNvSpPr>
          <p:nvPr/>
        </p:nvSpPr>
        <p:spPr bwMode="auto">
          <a:xfrm rot="2454420">
            <a:off x="1152525" y="3708400"/>
            <a:ext cx="5321300" cy="287338"/>
          </a:xfrm>
          <a:prstGeom prst="rect">
            <a:avLst/>
          </a:prstGeom>
          <a:gradFill rotWithShape="1">
            <a:gsLst>
              <a:gs pos="0">
                <a:schemeClr val="hlink">
                  <a:alpha val="73000"/>
                </a:schemeClr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6" name="Rectangle 31"/>
          <p:cNvSpPr>
            <a:spLocks noChangeArrowheads="1"/>
          </p:cNvSpPr>
          <p:nvPr/>
        </p:nvSpPr>
        <p:spPr bwMode="auto">
          <a:xfrm rot="2454420">
            <a:off x="6948488" y="4005263"/>
            <a:ext cx="142875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07" name="Text Box 32"/>
          <p:cNvSpPr txBox="1">
            <a:spLocks noChangeArrowheads="1"/>
          </p:cNvSpPr>
          <p:nvPr/>
        </p:nvSpPr>
        <p:spPr bwMode="auto">
          <a:xfrm>
            <a:off x="2195513" y="2349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08" name="Text Box 33"/>
          <p:cNvSpPr txBox="1">
            <a:spLocks noChangeArrowheads="1"/>
          </p:cNvSpPr>
          <p:nvPr/>
        </p:nvSpPr>
        <p:spPr bwMode="auto">
          <a:xfrm>
            <a:off x="3348038" y="335756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09" name="Line 34"/>
          <p:cNvSpPr>
            <a:spLocks noChangeShapeType="1"/>
          </p:cNvSpPr>
          <p:nvPr/>
        </p:nvSpPr>
        <p:spPr bwMode="auto">
          <a:xfrm>
            <a:off x="2051050" y="23495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10" name="Line 35"/>
          <p:cNvSpPr>
            <a:spLocks noChangeShapeType="1"/>
          </p:cNvSpPr>
          <p:nvPr/>
        </p:nvSpPr>
        <p:spPr bwMode="auto">
          <a:xfrm>
            <a:off x="2051050" y="2349500"/>
            <a:ext cx="0" cy="2667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16411" name="Text Box 36"/>
          <p:cNvSpPr txBox="1">
            <a:spLocks noChangeArrowheads="1"/>
          </p:cNvSpPr>
          <p:nvPr/>
        </p:nvSpPr>
        <p:spPr bwMode="auto">
          <a:xfrm>
            <a:off x="2771775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aseline="0"/>
              <a:t>0</a:t>
            </a:r>
          </a:p>
        </p:txBody>
      </p:sp>
      <p:sp>
        <p:nvSpPr>
          <p:cNvPr id="16412" name="Text Box 37"/>
          <p:cNvSpPr txBox="1">
            <a:spLocks noChangeArrowheads="1"/>
          </p:cNvSpPr>
          <p:nvPr/>
        </p:nvSpPr>
        <p:spPr bwMode="auto">
          <a:xfrm>
            <a:off x="3962400" y="1905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3</a:t>
            </a:r>
          </a:p>
        </p:txBody>
      </p:sp>
      <p:sp>
        <p:nvSpPr>
          <p:cNvPr id="16413" name="Text Box 38"/>
          <p:cNvSpPr txBox="1">
            <a:spLocks noChangeArrowheads="1"/>
          </p:cNvSpPr>
          <p:nvPr/>
        </p:nvSpPr>
        <p:spPr bwMode="auto">
          <a:xfrm>
            <a:off x="4500563" y="23495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14" name="Text Box 39"/>
          <p:cNvSpPr txBox="1">
            <a:spLocks noChangeArrowheads="1"/>
          </p:cNvSpPr>
          <p:nvPr/>
        </p:nvSpPr>
        <p:spPr bwMode="auto">
          <a:xfrm>
            <a:off x="4500563" y="19161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4</a:t>
            </a:r>
          </a:p>
        </p:txBody>
      </p:sp>
      <p:sp>
        <p:nvSpPr>
          <p:cNvPr id="16415" name="Text Box 40"/>
          <p:cNvSpPr txBox="1">
            <a:spLocks noChangeArrowheads="1"/>
          </p:cNvSpPr>
          <p:nvPr/>
        </p:nvSpPr>
        <p:spPr bwMode="auto">
          <a:xfrm>
            <a:off x="39957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16" name="Text Box 41"/>
          <p:cNvSpPr txBox="1">
            <a:spLocks noChangeArrowheads="1"/>
          </p:cNvSpPr>
          <p:nvPr/>
        </p:nvSpPr>
        <p:spPr bwMode="auto">
          <a:xfrm>
            <a:off x="3348038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17" name="Text Box 42"/>
          <p:cNvSpPr txBox="1">
            <a:spLocks noChangeArrowheads="1"/>
          </p:cNvSpPr>
          <p:nvPr/>
        </p:nvSpPr>
        <p:spPr bwMode="auto">
          <a:xfrm>
            <a:off x="4500563" y="28527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0</a:t>
            </a:r>
          </a:p>
        </p:txBody>
      </p:sp>
      <p:sp>
        <p:nvSpPr>
          <p:cNvPr id="16418" name="Text Box 43"/>
          <p:cNvSpPr txBox="1">
            <a:spLocks noChangeArrowheads="1"/>
          </p:cNvSpPr>
          <p:nvPr/>
        </p:nvSpPr>
        <p:spPr bwMode="auto">
          <a:xfrm>
            <a:off x="219551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19" name="Text Box 44"/>
          <p:cNvSpPr txBox="1">
            <a:spLocks noChangeArrowheads="1"/>
          </p:cNvSpPr>
          <p:nvPr/>
        </p:nvSpPr>
        <p:spPr bwMode="auto">
          <a:xfrm>
            <a:off x="3995738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20" name="Text Box 45"/>
          <p:cNvSpPr txBox="1">
            <a:spLocks noChangeArrowheads="1"/>
          </p:cNvSpPr>
          <p:nvPr/>
        </p:nvSpPr>
        <p:spPr bwMode="auto">
          <a:xfrm>
            <a:off x="3348038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21" name="Text Box 46"/>
          <p:cNvSpPr txBox="1">
            <a:spLocks noChangeArrowheads="1"/>
          </p:cNvSpPr>
          <p:nvPr/>
        </p:nvSpPr>
        <p:spPr bwMode="auto">
          <a:xfrm>
            <a:off x="2771775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22" name="Text Box 47"/>
          <p:cNvSpPr txBox="1">
            <a:spLocks noChangeArrowheads="1"/>
          </p:cNvSpPr>
          <p:nvPr/>
        </p:nvSpPr>
        <p:spPr bwMode="auto">
          <a:xfrm>
            <a:off x="4500563" y="3860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1</a:t>
            </a:r>
          </a:p>
        </p:txBody>
      </p:sp>
      <p:sp>
        <p:nvSpPr>
          <p:cNvPr id="16423" name="Rectangle 67"/>
          <p:cNvSpPr>
            <a:spLocks noChangeArrowheads="1"/>
          </p:cNvSpPr>
          <p:nvPr/>
        </p:nvSpPr>
        <p:spPr bwMode="auto">
          <a:xfrm rot="2572939">
            <a:off x="5795963" y="5445125"/>
            <a:ext cx="217487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 rot="2441330">
            <a:off x="4932363" y="5157788"/>
            <a:ext cx="1223962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grpSp>
        <p:nvGrpSpPr>
          <p:cNvPr id="4" name="Group 56"/>
          <p:cNvGrpSpPr>
            <a:grpSpLocks/>
          </p:cNvGrpSpPr>
          <p:nvPr/>
        </p:nvGrpSpPr>
        <p:grpSpPr bwMode="auto">
          <a:xfrm>
            <a:off x="2051050" y="5157788"/>
            <a:ext cx="5473700" cy="673100"/>
            <a:chOff x="1292" y="3203"/>
            <a:chExt cx="3448" cy="424"/>
          </a:xfrm>
        </p:grpSpPr>
        <p:sp>
          <p:nvSpPr>
            <p:cNvPr id="16427" name="Rectangle 57"/>
            <p:cNvSpPr>
              <a:spLocks noChangeArrowheads="1"/>
            </p:cNvSpPr>
            <p:nvPr/>
          </p:nvSpPr>
          <p:spPr bwMode="auto">
            <a:xfrm>
              <a:off x="1292" y="3384"/>
              <a:ext cx="3402" cy="227"/>
            </a:xfrm>
            <a:prstGeom prst="rect">
              <a:avLst/>
            </a:prstGeom>
            <a:gradFill rotWithShape="1">
              <a:gsLst>
                <a:gs pos="0">
                  <a:srgbClr val="993366">
                    <a:alpha val="48000"/>
                  </a:srgbClr>
                </a:gs>
                <a:gs pos="100000">
                  <a:schemeClr val="bg1">
                    <a:alpha val="0"/>
                  </a:schemeClr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28" name="Text Box 58"/>
            <p:cNvSpPr txBox="1">
              <a:spLocks noChangeArrowheads="1"/>
            </p:cNvSpPr>
            <p:nvPr/>
          </p:nvSpPr>
          <p:spPr bwMode="auto">
            <a:xfrm>
              <a:off x="1383" y="33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  <p:sp>
          <p:nvSpPr>
            <p:cNvPr id="16429" name="Text Box 59"/>
            <p:cNvSpPr txBox="1">
              <a:spLocks noChangeArrowheads="1"/>
            </p:cNvSpPr>
            <p:nvPr/>
          </p:nvSpPr>
          <p:spPr bwMode="auto">
            <a:xfrm>
              <a:off x="1701" y="33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1</a:t>
              </a:r>
            </a:p>
          </p:txBody>
        </p:sp>
        <p:sp>
          <p:nvSpPr>
            <p:cNvPr id="16430" name="Text Box 60"/>
            <p:cNvSpPr txBox="1">
              <a:spLocks noChangeArrowheads="1"/>
            </p:cNvSpPr>
            <p:nvPr/>
          </p:nvSpPr>
          <p:spPr bwMode="auto">
            <a:xfrm>
              <a:off x="2472" y="33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  <p:sp>
          <p:nvSpPr>
            <p:cNvPr id="16431" name="Text Box 61"/>
            <p:cNvSpPr txBox="1">
              <a:spLocks noChangeArrowheads="1"/>
            </p:cNvSpPr>
            <p:nvPr/>
          </p:nvSpPr>
          <p:spPr bwMode="auto">
            <a:xfrm>
              <a:off x="2109" y="3339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0</a:t>
              </a:r>
            </a:p>
          </p:txBody>
        </p:sp>
        <p:sp>
          <p:nvSpPr>
            <p:cNvPr id="16432" name="Rectangle 62"/>
            <p:cNvSpPr>
              <a:spLocks noChangeArrowheads="1"/>
            </p:cNvSpPr>
            <p:nvPr/>
          </p:nvSpPr>
          <p:spPr bwMode="auto">
            <a:xfrm>
              <a:off x="4649" y="3385"/>
              <a:ext cx="91" cy="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6433" name="Text Box 63"/>
            <p:cNvSpPr txBox="1">
              <a:spLocks noChangeArrowheads="1"/>
            </p:cNvSpPr>
            <p:nvPr/>
          </p:nvSpPr>
          <p:spPr bwMode="auto">
            <a:xfrm>
              <a:off x="2789" y="3203"/>
              <a:ext cx="3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600" baseline="0"/>
                <a:t>...</a:t>
              </a:r>
            </a:p>
          </p:txBody>
        </p:sp>
      </p:grpSp>
      <p:sp>
        <p:nvSpPr>
          <p:cNvPr id="36933" name="Text Box 69"/>
          <p:cNvSpPr txBox="1">
            <a:spLocks noChangeArrowheads="1"/>
          </p:cNvSpPr>
          <p:nvPr/>
        </p:nvSpPr>
        <p:spPr bwMode="auto">
          <a:xfrm>
            <a:off x="5219700" y="4941888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 b="1" baseline="0">
                <a:solidFill>
                  <a:srgbClr val="80008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3419E-6 L -1.11111E-6 -0.059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369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/>
      <p:bldP spid="36932" grpId="0" animBg="1"/>
      <p:bldP spid="3693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348038" y="765175"/>
            <a:ext cx="2444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conclusione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714750" y="2786063"/>
            <a:ext cx="1828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>
                <a:sym typeface="Symbol" pitchFamily="18" charset="2"/>
              </a:rPr>
              <a:t> &lt;</a:t>
            </a:r>
            <a:r>
              <a:rPr lang="en-GB" sz="2000" baseline="0">
                <a:sym typeface="Symbol" pitchFamily="18" charset="2"/>
              </a:rPr>
              <a:t> </a:t>
            </a:r>
            <a:r>
              <a:rPr lang="en-GB" sz="2800" baseline="0">
                <a:sym typeface="Symbol" pitchFamily="18" charset="2"/>
              </a:rPr>
              <a:t> </a:t>
            </a:r>
            <a:r>
              <a:rPr lang="en-GB" sz="3600" baseline="0">
                <a:sym typeface="Symbol" pitchFamily="18" charset="2"/>
              </a:rPr>
              <a:t>2</a:t>
            </a:r>
            <a:r>
              <a:rPr lang="en-GB" sz="3600">
                <a:sym typeface="Symbol" pitchFamily="18" charset="2"/>
              </a:rPr>
              <a:t></a:t>
            </a:r>
            <a:r>
              <a:rPr lang="en-GB" sz="3600" baseline="0">
                <a:sym typeface="Symbol" pitchFamily="18" charset="2"/>
              </a:rPr>
              <a:t></a:t>
            </a:r>
            <a:endParaRPr lang="en-GB" sz="2800" baseline="0">
              <a:sym typeface="Symbol" pitchFamily="18" charset="2"/>
            </a:endParaRPr>
          </a:p>
        </p:txBody>
      </p:sp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4429125" y="4929188"/>
            <a:ext cx="1541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/>
              <a:t>…e allora?</a:t>
            </a:r>
          </a:p>
        </p:txBody>
      </p:sp>
      <p:pic>
        <p:nvPicPr>
          <p:cNvPr id="7" name="Immagine 6" descr="Confus_18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5" y="4786313"/>
            <a:ext cx="3921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3" name="Group 25"/>
          <p:cNvGrpSpPr>
            <a:grpSpLocks/>
          </p:cNvGrpSpPr>
          <p:nvPr/>
        </p:nvGrpSpPr>
        <p:grpSpPr bwMode="auto">
          <a:xfrm>
            <a:off x="990600" y="1600200"/>
            <a:ext cx="3060700" cy="685800"/>
            <a:chOff x="624" y="1008"/>
            <a:chExt cx="1928" cy="432"/>
          </a:xfrm>
        </p:grpSpPr>
        <p:pic>
          <p:nvPicPr>
            <p:cNvPr id="3095" name="Picture 2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80" y="1008"/>
              <a:ext cx="3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6" name="Picture 3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208" y="1008"/>
              <a:ext cx="3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7" name="Picture 4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152" y="1008"/>
              <a:ext cx="3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8" name="Picture 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24" y="1008"/>
              <a:ext cx="34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094" name="Text Box 6"/>
          <p:cNvSpPr txBox="1">
            <a:spLocks noChangeArrowheads="1"/>
          </p:cNvSpPr>
          <p:nvPr/>
        </p:nvSpPr>
        <p:spPr bwMode="auto">
          <a:xfrm>
            <a:off x="990600" y="381000"/>
            <a:ext cx="2990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 dirty="0" err="1"/>
              <a:t>quattro</a:t>
            </a:r>
            <a:r>
              <a:rPr lang="en-GB" sz="3600" b="1" baseline="0" dirty="0"/>
              <a:t> </a:t>
            </a:r>
            <a:r>
              <a:rPr lang="en-GB" sz="3600" b="1" baseline="0" dirty="0" err="1"/>
              <a:t>carote</a:t>
            </a:r>
            <a:endParaRPr lang="en-GB" sz="3600" baseline="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838200" y="2463800"/>
            <a:ext cx="717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uno</a:t>
            </a:r>
            <a:endParaRPr lang="en-GB" baseline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676400" y="2463800"/>
            <a:ext cx="6969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due</a:t>
            </a:r>
            <a:endParaRPr lang="en-GB" baseline="0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2438400" y="2463800"/>
            <a:ext cx="55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aseline="0"/>
              <a:t>tre</a:t>
            </a:r>
            <a:endParaRPr lang="en-GB" baseline="0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2971800" y="2463800"/>
            <a:ext cx="1585913" cy="976313"/>
            <a:chOff x="1872" y="1552"/>
            <a:chExt cx="999" cy="615"/>
          </a:xfrm>
        </p:grpSpPr>
        <p:sp>
          <p:nvSpPr>
            <p:cNvPr id="3091" name="Text Box 17"/>
            <p:cNvSpPr txBox="1">
              <a:spLocks noChangeArrowheads="1"/>
            </p:cNvSpPr>
            <p:nvPr/>
          </p:nvSpPr>
          <p:spPr bwMode="auto">
            <a:xfrm>
              <a:off x="1968" y="1552"/>
              <a:ext cx="750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baseline="0"/>
                <a:t>quattro</a:t>
              </a:r>
              <a:endParaRPr lang="en-GB" baseline="0"/>
            </a:p>
          </p:txBody>
        </p:sp>
        <p:sp>
          <p:nvSpPr>
            <p:cNvPr id="3092" name="Text Box 18"/>
            <p:cNvSpPr txBox="1">
              <a:spLocks noChangeArrowheads="1"/>
            </p:cNvSpPr>
            <p:nvPr/>
          </p:nvSpPr>
          <p:spPr bwMode="auto">
            <a:xfrm>
              <a:off x="1872" y="1840"/>
              <a:ext cx="999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baseline="0"/>
                <a:t>(ordinale)</a:t>
              </a:r>
              <a:endParaRPr lang="en-GB" baseline="0"/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5257800" y="4038600"/>
            <a:ext cx="2209800" cy="1060450"/>
            <a:chOff x="3360" y="912"/>
            <a:chExt cx="1392" cy="720"/>
          </a:xfrm>
        </p:grpSpPr>
        <p:sp>
          <p:nvSpPr>
            <p:cNvPr id="3086" name="Oval 11"/>
            <p:cNvSpPr>
              <a:spLocks noChangeArrowheads="1"/>
            </p:cNvSpPr>
            <p:nvPr/>
          </p:nvSpPr>
          <p:spPr bwMode="auto">
            <a:xfrm>
              <a:off x="3360" y="912"/>
              <a:ext cx="1392" cy="72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3087" name="Picture 12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2" y="1200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8" name="Picture 13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80" y="1056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9" name="Picture 14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792" y="1248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90" name="Picture 1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00" y="1104"/>
              <a:ext cx="2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90" name="Picture 22" descr="beb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733800"/>
            <a:ext cx="18288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524000" y="5119688"/>
            <a:ext cx="5913438" cy="942975"/>
            <a:chOff x="960" y="3225"/>
            <a:chExt cx="3725" cy="594"/>
          </a:xfrm>
        </p:grpSpPr>
        <p:grpSp>
          <p:nvGrpSpPr>
            <p:cNvPr id="3082" name="Group 28"/>
            <p:cNvGrpSpPr>
              <a:grpSpLocks/>
            </p:cNvGrpSpPr>
            <p:nvPr/>
          </p:nvGrpSpPr>
          <p:grpSpPr bwMode="auto">
            <a:xfrm>
              <a:off x="3600" y="3225"/>
              <a:ext cx="1085" cy="594"/>
              <a:chOff x="3600" y="3225"/>
              <a:chExt cx="1085" cy="594"/>
            </a:xfrm>
          </p:grpSpPr>
          <p:sp>
            <p:nvSpPr>
              <p:cNvPr id="3084" name="Text Box 10"/>
              <p:cNvSpPr txBox="1">
                <a:spLocks noChangeArrowheads="1"/>
              </p:cNvSpPr>
              <p:nvPr/>
            </p:nvSpPr>
            <p:spPr bwMode="auto">
              <a:xfrm>
                <a:off x="3696" y="3225"/>
                <a:ext cx="7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800" baseline="0"/>
                  <a:t>quattro</a:t>
                </a:r>
                <a:endParaRPr lang="en-GB" baseline="0"/>
              </a:p>
            </p:txBody>
          </p:sp>
          <p:sp>
            <p:nvSpPr>
              <p:cNvPr id="3085" name="Text Box 19"/>
              <p:cNvSpPr txBox="1">
                <a:spLocks noChangeArrowheads="1"/>
              </p:cNvSpPr>
              <p:nvPr/>
            </p:nvSpPr>
            <p:spPr bwMode="auto">
              <a:xfrm>
                <a:off x="3600" y="3492"/>
                <a:ext cx="108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sz="2800" baseline="0"/>
                  <a:t>(cardinale)</a:t>
                </a:r>
              </a:p>
            </p:txBody>
          </p:sp>
        </p:grpSp>
        <p:sp>
          <p:nvSpPr>
            <p:cNvPr id="3083" name="Text Box 24"/>
            <p:cNvSpPr txBox="1">
              <a:spLocks noChangeArrowheads="1"/>
            </p:cNvSpPr>
            <p:nvPr/>
          </p:nvSpPr>
          <p:spPr bwMode="auto">
            <a:xfrm>
              <a:off x="960" y="3424"/>
              <a:ext cx="84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baseline="0">
                  <a:latin typeface="Symbol" pitchFamily="18" charset="2"/>
                  <a:sym typeface="Symbol" pitchFamily="18" charset="2"/>
                </a:rPr>
                <a:t> </a:t>
              </a:r>
              <a:r>
                <a:rPr lang="en-GB" sz="2800" baseline="0">
                  <a:sym typeface="Symbol" pitchFamily="18" charset="2"/>
                </a:rPr>
                <a:t>3 anni</a:t>
              </a:r>
              <a:endParaRPr lang="en-GB" baseline="0">
                <a:latin typeface="Symbol" pitchFamily="18" charset="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/>
      <p:bldP spid="7175" grpId="0" autoUpdateAnimBg="0"/>
      <p:bldP spid="7176" grpId="0" autoUpdateAnimBg="0"/>
      <p:bldP spid="7177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Immagine 1" descr="buddha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857250"/>
            <a:ext cx="1762125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2"/>
          <p:cNvSpPr txBox="1">
            <a:spLocks noChangeArrowheads="1"/>
          </p:cNvSpPr>
          <p:nvPr/>
        </p:nvSpPr>
        <p:spPr bwMode="auto">
          <a:xfrm>
            <a:off x="2500313" y="3357563"/>
            <a:ext cx="395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/>
              <a:t>Buddha Shakyamuni (~ 500 a.C.)</a:t>
            </a:r>
            <a:r>
              <a:rPr lang="it-IT" sz="3200" baseline="0"/>
              <a:t> </a:t>
            </a:r>
            <a:endParaRPr lang="it-IT" sz="3200"/>
          </a:p>
        </p:txBody>
      </p:sp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57188" y="4572000"/>
            <a:ext cx="84899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>
                <a:solidFill>
                  <a:srgbClr val="0070C0"/>
                </a:solidFill>
              </a:rPr>
              <a:t>“Onorato dal Mondo, questi mondi sono infiniti e sconfinati.</a:t>
            </a:r>
          </a:p>
          <a:p>
            <a:r>
              <a:rPr lang="it-IT" sz="4000">
                <a:solidFill>
                  <a:srgbClr val="0070C0"/>
                </a:solidFill>
              </a:rPr>
              <a:t>Il loro numero è </a:t>
            </a:r>
            <a:r>
              <a:rPr lang="it-IT" sz="4000">
                <a:solidFill>
                  <a:srgbClr val="C00000"/>
                </a:solidFill>
              </a:rPr>
              <a:t>al di là di ogni calcolo </a:t>
            </a:r>
            <a:r>
              <a:rPr lang="it-IT" sz="4000">
                <a:solidFill>
                  <a:srgbClr val="0070C0"/>
                </a:solidFill>
              </a:rPr>
              <a:t>e supera il potere</a:t>
            </a:r>
          </a:p>
          <a:p>
            <a:r>
              <a:rPr lang="it-IT" sz="4000">
                <a:solidFill>
                  <a:srgbClr val="0070C0"/>
                </a:solidFill>
              </a:rPr>
              <a:t>dell’immaginazione.”</a:t>
            </a:r>
            <a:r>
              <a:rPr lang="it-IT" sz="4000"/>
              <a:t> (Sutra del Loto – IV.5)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Immagine 1" descr="matematic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63" y="1643063"/>
            <a:ext cx="1782762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magine 2" descr="calcolo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3714750"/>
            <a:ext cx="342900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3500438" y="1643063"/>
            <a:ext cx="4368800" cy="871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/>
              <a:t>Cosa vuol dire che una funzione è</a:t>
            </a:r>
          </a:p>
          <a:p>
            <a:r>
              <a:rPr lang="it-IT" sz="4000" i="1">
                <a:solidFill>
                  <a:srgbClr val="C00000"/>
                </a:solidFill>
              </a:rPr>
              <a:t>calcolabile </a:t>
            </a:r>
            <a:r>
              <a:rPr lang="it-IT" sz="4000"/>
              <a:t>?</a:t>
            </a:r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4643438" y="4214813"/>
            <a:ext cx="29289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/>
              <a:t>Che esiste un</a:t>
            </a:r>
          </a:p>
          <a:p>
            <a:r>
              <a:rPr lang="it-IT" sz="3600" i="1">
                <a:solidFill>
                  <a:srgbClr val="FF0000"/>
                </a:solidFill>
              </a:rPr>
              <a:t>procedimento effettivo</a:t>
            </a:r>
          </a:p>
          <a:p>
            <a:r>
              <a:rPr lang="it-IT" sz="3600"/>
              <a:t>per calcolarla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asellaDiTesto 1"/>
          <p:cNvSpPr txBox="1">
            <a:spLocks noChangeArrowheads="1"/>
          </p:cNvSpPr>
          <p:nvPr/>
        </p:nvSpPr>
        <p:spPr bwMode="auto">
          <a:xfrm>
            <a:off x="2357438" y="571500"/>
            <a:ext cx="4473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/>
              <a:t>Procedimento effettivo di calcolo</a:t>
            </a:r>
          </a:p>
        </p:txBody>
      </p:sp>
      <p:pic>
        <p:nvPicPr>
          <p:cNvPr id="3" name="Immagine 2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50" y="2857500"/>
            <a:ext cx="12192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turing_enigma_1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1643063"/>
            <a:ext cx="1033463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3357563" y="2071688"/>
            <a:ext cx="35083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/>
              <a:t>Alan M. Turing (1912 – 1954)</a:t>
            </a:r>
          </a:p>
        </p:txBody>
      </p:sp>
      <p:pic>
        <p:nvPicPr>
          <p:cNvPr id="7" name="Immagine 6" descr="mela_invado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50" y="1285875"/>
            <a:ext cx="690563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 descr="Churchp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63" y="4602163"/>
            <a:ext cx="1285875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786188" y="5286375"/>
            <a:ext cx="35671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i="1" baseline="0">
                <a:solidFill>
                  <a:srgbClr val="C00000"/>
                </a:solidFill>
              </a:rPr>
              <a:t>Tutto ciò che è calcolabile </a:t>
            </a:r>
            <a:endParaRPr lang="it-IT" i="1">
              <a:solidFill>
                <a:srgbClr val="C00000"/>
              </a:solidFill>
            </a:endParaRP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4929188" y="5857875"/>
            <a:ext cx="1974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i="1">
                <a:solidFill>
                  <a:srgbClr val="C00000"/>
                </a:solidFill>
              </a:rPr>
              <a:t>- calcolabile </a:t>
            </a:r>
            <a:r>
              <a:rPr lang="it-IT" sz="3600">
                <a:solidFill>
                  <a:srgbClr val="C00000"/>
                </a:solidFill>
              </a:rPr>
              <a:t>”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3857625" y="5857875"/>
            <a:ext cx="6873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i="1">
                <a:solidFill>
                  <a:srgbClr val="C00000"/>
                </a:solidFill>
              </a:rPr>
              <a:t>è </a:t>
            </a:r>
            <a:r>
              <a:rPr lang="it-IT" sz="3600">
                <a:solidFill>
                  <a:srgbClr val="C00000"/>
                </a:solidFill>
              </a:rPr>
              <a:t>  “</a:t>
            </a:r>
          </a:p>
        </p:txBody>
      </p:sp>
      <p:pic>
        <p:nvPicPr>
          <p:cNvPr id="12" name="Immagine 11" descr="turing_enigma_1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00563" y="5715000"/>
            <a:ext cx="4349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3857625" y="4929188"/>
            <a:ext cx="347662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/>
              <a:t>Alonzo Church (1903 – 1995)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6072188" y="3500438"/>
            <a:ext cx="1128712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/>
              <a:t>(~ 1930)</a:t>
            </a:r>
          </a:p>
        </p:txBody>
      </p:sp>
      <p:pic>
        <p:nvPicPr>
          <p:cNvPr id="15" name="Immagine 14" descr="apple_logo_red_wo_background001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00750" y="1143000"/>
            <a:ext cx="785813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  <p:bldP spid="13" grpId="0"/>
      <p:bldP spid="1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asellaDiTesto 1"/>
          <p:cNvSpPr txBox="1">
            <a:spLocks noChangeArrowheads="1"/>
          </p:cNvSpPr>
          <p:nvPr/>
        </p:nvSpPr>
        <p:spPr bwMode="auto">
          <a:xfrm>
            <a:off x="2071688" y="1000125"/>
            <a:ext cx="4987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/>
              <a:t>Quante sono le macchine di Turing ?</a:t>
            </a:r>
          </a:p>
        </p:txBody>
      </p:sp>
      <p:pic>
        <p:nvPicPr>
          <p:cNvPr id="3" name="Immagine 2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1928813"/>
            <a:ext cx="12192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sellaDiTesto 3"/>
          <p:cNvSpPr txBox="1">
            <a:spLocks noChangeArrowheads="1"/>
          </p:cNvSpPr>
          <p:nvPr/>
        </p:nvSpPr>
        <p:spPr bwMode="auto">
          <a:xfrm>
            <a:off x="1071563" y="4000500"/>
            <a:ext cx="1055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C1,0,1,C2</a:t>
            </a:r>
          </a:p>
          <a:p>
            <a:r>
              <a:rPr lang="pt-BR"/>
              <a:t>C1,1,R,C1</a:t>
            </a:r>
          </a:p>
          <a:p>
            <a:r>
              <a:rPr lang="pt-BR"/>
              <a:t>C2,0,R,C3</a:t>
            </a:r>
          </a:p>
          <a:p>
            <a:r>
              <a:rPr lang="pt-BR"/>
              <a:t>C2,1,L,C2</a:t>
            </a:r>
          </a:p>
          <a:p>
            <a:r>
              <a:rPr lang="pt-BR"/>
              <a:t>C3,0,R,C4</a:t>
            </a:r>
          </a:p>
          <a:p>
            <a:r>
              <a:rPr lang="pt-BR"/>
              <a:t>C3,1,0,C3</a:t>
            </a:r>
          </a:p>
          <a:p>
            <a:r>
              <a:rPr lang="pt-BR"/>
              <a:t>C4,0,R,C4</a:t>
            </a:r>
            <a:endParaRPr lang="it-IT"/>
          </a:p>
        </p:txBody>
      </p:sp>
      <p:pic>
        <p:nvPicPr>
          <p:cNvPr id="5" name="Immagine 4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1928813"/>
            <a:ext cx="12192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7215188" y="2928938"/>
            <a:ext cx="1285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C5,0,R,C6</a:t>
            </a:r>
          </a:p>
          <a:p>
            <a:r>
              <a:rPr lang="pt-BR"/>
              <a:t>C5,1,R,C5</a:t>
            </a:r>
          </a:p>
          <a:p>
            <a:r>
              <a:rPr lang="pt-BR"/>
              <a:t>C6,0,L,C7</a:t>
            </a:r>
          </a:p>
          <a:p>
            <a:r>
              <a:rPr lang="pt-BR"/>
              <a:t>C6,1,R,C6</a:t>
            </a:r>
          </a:p>
          <a:p>
            <a:r>
              <a:rPr lang="pt-BR"/>
              <a:t>C7,0,L,C8</a:t>
            </a:r>
          </a:p>
          <a:p>
            <a:r>
              <a:rPr lang="pt-BR"/>
              <a:t>C7,1,0,C7</a:t>
            </a:r>
          </a:p>
          <a:p>
            <a:r>
              <a:rPr lang="pt-BR"/>
              <a:t>C8,0,L,C11</a:t>
            </a:r>
          </a:p>
          <a:p>
            <a:r>
              <a:rPr lang="pt-BR"/>
              <a:t>C8,1,L,C9</a:t>
            </a:r>
          </a:p>
          <a:p>
            <a:r>
              <a:rPr lang="pt-BR"/>
              <a:t>C9,0,L,C10</a:t>
            </a:r>
          </a:p>
          <a:p>
            <a:r>
              <a:rPr lang="pt-BR"/>
              <a:t>C9,1,L,C9</a:t>
            </a:r>
          </a:p>
          <a:p>
            <a:r>
              <a:rPr lang="pt-BR"/>
              <a:t>C10,0,R,C2</a:t>
            </a:r>
          </a:p>
          <a:p>
            <a:r>
              <a:rPr lang="pt-BR"/>
              <a:t>C10,1,L,10</a:t>
            </a:r>
          </a:p>
          <a:p>
            <a:r>
              <a:rPr lang="pt-BR"/>
              <a:t>C11,0,R,C12</a:t>
            </a:r>
          </a:p>
          <a:p>
            <a:r>
              <a:rPr lang="pt-BR"/>
              <a:t>C11,1,L,C11 </a:t>
            </a:r>
            <a:endParaRPr lang="it-IT"/>
          </a:p>
        </p:txBody>
      </p:sp>
      <p:sp>
        <p:nvSpPr>
          <p:cNvPr id="7" name="CasellaDiTesto 6"/>
          <p:cNvSpPr txBox="1">
            <a:spLocks noChangeArrowheads="1"/>
          </p:cNvSpPr>
          <p:nvPr/>
        </p:nvSpPr>
        <p:spPr bwMode="auto">
          <a:xfrm>
            <a:off x="928688" y="6000750"/>
            <a:ext cx="1352550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CC0000"/>
                </a:solidFill>
              </a:rPr>
              <a:t>f(x,y) = x+y</a:t>
            </a: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7215188" y="1214438"/>
            <a:ext cx="12858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/>
              <a:t>C1,1,L,C2</a:t>
            </a:r>
          </a:p>
          <a:p>
            <a:r>
              <a:rPr lang="pt-BR"/>
              <a:t>C2,0,L,C3</a:t>
            </a:r>
          </a:p>
          <a:p>
            <a:r>
              <a:rPr lang="pt-BR"/>
              <a:t>C2,1,L,C3</a:t>
            </a:r>
          </a:p>
          <a:p>
            <a:r>
              <a:rPr lang="pt-BR"/>
              <a:t>C3,0,1,C3</a:t>
            </a:r>
          </a:p>
          <a:p>
            <a:r>
              <a:rPr lang="pt-BR"/>
              <a:t>C3,1,L,C4</a:t>
            </a:r>
          </a:p>
          <a:p>
            <a:r>
              <a:rPr lang="pt-BR"/>
              <a:t>C4,0,1,C4</a:t>
            </a:r>
          </a:p>
          <a:p>
            <a:r>
              <a:rPr lang="pt-BR"/>
              <a:t>C4,1,R,C5</a:t>
            </a:r>
          </a:p>
        </p:txBody>
      </p:sp>
      <p:sp>
        <p:nvSpPr>
          <p:cNvPr id="9" name="CasellaDiTesto 8"/>
          <p:cNvSpPr txBox="1">
            <a:spLocks noChangeArrowheads="1"/>
          </p:cNvSpPr>
          <p:nvPr/>
        </p:nvSpPr>
        <p:spPr bwMode="auto">
          <a:xfrm>
            <a:off x="3071813" y="6000750"/>
            <a:ext cx="1039812" cy="379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CC0000"/>
                </a:solidFill>
              </a:rPr>
              <a:t>f(x) = 2x</a:t>
            </a:r>
          </a:p>
        </p:txBody>
      </p:sp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2357438" y="4572000"/>
            <a:ext cx="419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800" b="1"/>
              <a:t>&lt;</a:t>
            </a:r>
          </a:p>
        </p:txBody>
      </p:sp>
      <p:pic>
        <p:nvPicPr>
          <p:cNvPr id="11" name="Immagine 10" descr="phonebook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0" y="4000500"/>
            <a:ext cx="1500188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7.40741E-7 L -0.45382 0.40046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7" y="200"/>
                                    </p:animMotion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27778E-6 -3.7037E-6 L 0.48038 0.3044 " pathEditMode="relative" ptsTypes="AA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27066 0.30185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5" y="151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6" grpId="0"/>
      <p:bldP spid="6" grpId="1"/>
      <p:bldP spid="7" grpId="0"/>
      <p:bldP spid="7" grpId="1"/>
      <p:bldP spid="8" grpId="0"/>
      <p:bldP spid="8" grpId="1"/>
      <p:bldP spid="8" grpId="2"/>
      <p:bldP spid="9" grpId="0"/>
      <p:bldP spid="9" grpId="1"/>
      <p:bldP spid="10" grpId="0"/>
      <p:bldP spid="10" grpId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1714500"/>
            <a:ext cx="538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magine 3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1714500"/>
            <a:ext cx="538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1714500"/>
            <a:ext cx="538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71688" y="1714500"/>
            <a:ext cx="538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magine 6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63" y="1714500"/>
            <a:ext cx="538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magine 7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1714500"/>
            <a:ext cx="538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magine 8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3" y="1714500"/>
            <a:ext cx="538162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asellaDiTesto 9"/>
          <p:cNvSpPr txBox="1">
            <a:spLocks noChangeArrowheads="1"/>
          </p:cNvSpPr>
          <p:nvPr/>
        </p:nvSpPr>
        <p:spPr bwMode="auto">
          <a:xfrm>
            <a:off x="714375" y="2571750"/>
            <a:ext cx="287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11" name="CasellaDiTesto 10"/>
          <p:cNvSpPr txBox="1">
            <a:spLocks noChangeArrowheads="1"/>
          </p:cNvSpPr>
          <p:nvPr/>
        </p:nvSpPr>
        <p:spPr bwMode="auto">
          <a:xfrm>
            <a:off x="1428750" y="2571750"/>
            <a:ext cx="287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2</a:t>
            </a:r>
          </a:p>
        </p:txBody>
      </p:sp>
      <p:sp>
        <p:nvSpPr>
          <p:cNvPr id="12" name="CasellaDiTesto 11"/>
          <p:cNvSpPr txBox="1">
            <a:spLocks noChangeArrowheads="1"/>
          </p:cNvSpPr>
          <p:nvPr/>
        </p:nvSpPr>
        <p:spPr bwMode="auto">
          <a:xfrm>
            <a:off x="2143125" y="2571750"/>
            <a:ext cx="287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3</a:t>
            </a:r>
          </a:p>
        </p:txBody>
      </p:sp>
      <p:sp>
        <p:nvSpPr>
          <p:cNvPr id="13" name="CasellaDiTesto 12"/>
          <p:cNvSpPr txBox="1">
            <a:spLocks noChangeArrowheads="1"/>
          </p:cNvSpPr>
          <p:nvPr/>
        </p:nvSpPr>
        <p:spPr bwMode="auto">
          <a:xfrm>
            <a:off x="2857500" y="2571750"/>
            <a:ext cx="287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4</a:t>
            </a:r>
          </a:p>
        </p:txBody>
      </p:sp>
      <p:sp>
        <p:nvSpPr>
          <p:cNvPr id="14" name="CasellaDiTesto 13"/>
          <p:cNvSpPr txBox="1">
            <a:spLocks noChangeArrowheads="1"/>
          </p:cNvSpPr>
          <p:nvPr/>
        </p:nvSpPr>
        <p:spPr bwMode="auto">
          <a:xfrm>
            <a:off x="3571875" y="2571750"/>
            <a:ext cx="287338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5</a:t>
            </a:r>
          </a:p>
        </p:txBody>
      </p:sp>
      <p:sp>
        <p:nvSpPr>
          <p:cNvPr id="15" name="CasellaDiTesto 14"/>
          <p:cNvSpPr txBox="1">
            <a:spLocks noChangeArrowheads="1"/>
          </p:cNvSpPr>
          <p:nvPr/>
        </p:nvSpPr>
        <p:spPr bwMode="auto">
          <a:xfrm>
            <a:off x="4214813" y="2571750"/>
            <a:ext cx="2873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6</a:t>
            </a:r>
          </a:p>
        </p:txBody>
      </p:sp>
      <p:sp>
        <p:nvSpPr>
          <p:cNvPr id="16" name="CasellaDiTesto 15"/>
          <p:cNvSpPr txBox="1">
            <a:spLocks noChangeArrowheads="1"/>
          </p:cNvSpPr>
          <p:nvPr/>
        </p:nvSpPr>
        <p:spPr bwMode="auto">
          <a:xfrm>
            <a:off x="4929188" y="2571750"/>
            <a:ext cx="28733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7</a:t>
            </a:r>
          </a:p>
        </p:txBody>
      </p:sp>
      <p:sp>
        <p:nvSpPr>
          <p:cNvPr id="17" name="CasellaDiTesto 16"/>
          <p:cNvSpPr txBox="1">
            <a:spLocks noChangeArrowheads="1"/>
          </p:cNvSpPr>
          <p:nvPr/>
        </p:nvSpPr>
        <p:spPr bwMode="auto">
          <a:xfrm>
            <a:off x="5857875" y="1785938"/>
            <a:ext cx="1042988" cy="91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8000"/>
              <a:t>. . .</a:t>
            </a:r>
          </a:p>
        </p:txBody>
      </p:sp>
      <p:sp>
        <p:nvSpPr>
          <p:cNvPr id="18" name="CasellaDiTesto 17"/>
          <p:cNvSpPr txBox="1">
            <a:spLocks noChangeArrowheads="1"/>
          </p:cNvSpPr>
          <p:nvPr/>
        </p:nvSpPr>
        <p:spPr bwMode="auto">
          <a:xfrm>
            <a:off x="7215188" y="1928813"/>
            <a:ext cx="522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6000">
                <a:solidFill>
                  <a:srgbClr val="C00000"/>
                </a:solidFill>
              </a:rPr>
              <a:t>ω</a:t>
            </a:r>
            <a:endParaRPr lang="it-IT" sz="6000">
              <a:solidFill>
                <a:srgbClr val="C00000"/>
              </a:solidFill>
            </a:endParaRPr>
          </a:p>
        </p:txBody>
      </p:sp>
      <p:sp>
        <p:nvSpPr>
          <p:cNvPr id="22546" name="CasellaDiTesto 19"/>
          <p:cNvSpPr txBox="1">
            <a:spLocks noChangeArrowheads="1"/>
          </p:cNvSpPr>
          <p:nvPr/>
        </p:nvSpPr>
        <p:spPr bwMode="auto">
          <a:xfrm>
            <a:off x="2509838" y="723900"/>
            <a:ext cx="489426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/>
              <a:t>Quante sono le maccine di Turing ?</a:t>
            </a:r>
          </a:p>
          <a:p>
            <a:endParaRPr lang="it-IT" sz="3600" b="1"/>
          </a:p>
        </p:txBody>
      </p:sp>
      <p:sp>
        <p:nvSpPr>
          <p:cNvPr id="22" name="CasellaDiTesto 21"/>
          <p:cNvSpPr txBox="1">
            <a:spLocks noChangeArrowheads="1"/>
          </p:cNvSpPr>
          <p:nvPr/>
        </p:nvSpPr>
        <p:spPr bwMode="auto">
          <a:xfrm>
            <a:off x="2571750" y="3500438"/>
            <a:ext cx="3519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/>
              <a:t>Quante sono le funzioni ?</a:t>
            </a:r>
          </a:p>
        </p:txBody>
      </p:sp>
      <p:pic>
        <p:nvPicPr>
          <p:cNvPr id="23" name="Immagine 22" descr="funzione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643438"/>
            <a:ext cx="909638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5" name="CasellaDiTesto 23"/>
          <p:cNvSpPr txBox="1">
            <a:spLocks noChangeArrowheads="1"/>
          </p:cNvSpPr>
          <p:nvPr/>
        </p:nvSpPr>
        <p:spPr bwMode="auto">
          <a:xfrm>
            <a:off x="714375" y="5643563"/>
            <a:ext cx="28733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</a:t>
            </a:r>
          </a:p>
        </p:txBody>
      </p:sp>
      <p:sp>
        <p:nvSpPr>
          <p:cNvPr id="21526" name="CasellaDiTesto 24"/>
          <p:cNvSpPr txBox="1">
            <a:spLocks noChangeArrowheads="1"/>
          </p:cNvSpPr>
          <p:nvPr/>
        </p:nvSpPr>
        <p:spPr bwMode="auto">
          <a:xfrm>
            <a:off x="1500188" y="5000625"/>
            <a:ext cx="60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. . .</a:t>
            </a:r>
          </a:p>
        </p:txBody>
      </p:sp>
      <p:sp>
        <p:nvSpPr>
          <p:cNvPr id="21527" name="CasellaDiTesto 25"/>
          <p:cNvSpPr txBox="1">
            <a:spLocks noChangeArrowheads="1"/>
          </p:cNvSpPr>
          <p:nvPr/>
        </p:nvSpPr>
        <p:spPr bwMode="auto">
          <a:xfrm>
            <a:off x="3429000" y="5000625"/>
            <a:ext cx="60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. . .</a:t>
            </a:r>
          </a:p>
        </p:txBody>
      </p:sp>
      <p:sp>
        <p:nvSpPr>
          <p:cNvPr id="21528" name="CasellaDiTesto 26"/>
          <p:cNvSpPr txBox="1">
            <a:spLocks noChangeArrowheads="1"/>
          </p:cNvSpPr>
          <p:nvPr/>
        </p:nvSpPr>
        <p:spPr bwMode="auto">
          <a:xfrm>
            <a:off x="5857875" y="4857750"/>
            <a:ext cx="1042988" cy="91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8000"/>
              <a:t>. . .</a:t>
            </a:r>
          </a:p>
        </p:txBody>
      </p:sp>
      <p:pic>
        <p:nvPicPr>
          <p:cNvPr id="21529" name="Immagine 27" descr="funzione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3" y="4643438"/>
            <a:ext cx="909637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0" name="Immagine 28" descr="funzione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0" y="4643438"/>
            <a:ext cx="909638" cy="909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31" name="CasellaDiTesto 29"/>
          <p:cNvSpPr txBox="1">
            <a:spLocks noChangeArrowheads="1"/>
          </p:cNvSpPr>
          <p:nvPr/>
        </p:nvSpPr>
        <p:spPr bwMode="auto">
          <a:xfrm>
            <a:off x="2428875" y="5643563"/>
            <a:ext cx="5445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/>
              <a:t>1,03</a:t>
            </a:r>
          </a:p>
        </p:txBody>
      </p:sp>
      <p:sp>
        <p:nvSpPr>
          <p:cNvPr id="21532" name="CasellaDiTesto 30"/>
          <p:cNvSpPr txBox="1">
            <a:spLocks noChangeArrowheads="1"/>
          </p:cNvSpPr>
          <p:nvPr/>
        </p:nvSpPr>
        <p:spPr bwMode="auto">
          <a:xfrm>
            <a:off x="4500563" y="5643563"/>
            <a:ext cx="33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/>
              <a:t>π</a:t>
            </a:r>
            <a:endParaRPr lang="it-IT" sz="3600"/>
          </a:p>
        </p:txBody>
      </p:sp>
      <p:sp>
        <p:nvSpPr>
          <p:cNvPr id="21533" name="CasellaDiTesto 31"/>
          <p:cNvSpPr txBox="1">
            <a:spLocks noChangeArrowheads="1"/>
          </p:cNvSpPr>
          <p:nvPr/>
        </p:nvSpPr>
        <p:spPr bwMode="auto">
          <a:xfrm>
            <a:off x="7358063" y="5000625"/>
            <a:ext cx="390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80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21534" name="CasellaDiTesto 32"/>
          <p:cNvSpPr txBox="1">
            <a:spLocks noChangeArrowheads="1"/>
          </p:cNvSpPr>
          <p:nvPr/>
        </p:nvSpPr>
        <p:spPr bwMode="auto">
          <a:xfrm>
            <a:off x="7572375" y="4786313"/>
            <a:ext cx="3873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3600">
                <a:solidFill>
                  <a:srgbClr val="C00000"/>
                </a:solidFill>
              </a:rPr>
              <a:t>ω</a:t>
            </a:r>
            <a:endParaRPr lang="it-IT" sz="360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1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15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1525" grpId="0"/>
      <p:bldP spid="21526" grpId="0"/>
      <p:bldP spid="21527" grpId="0"/>
      <p:bldP spid="21528" grpId="0"/>
      <p:bldP spid="21531" grpId="0"/>
      <p:bldP spid="21532" grpId="0"/>
      <p:bldP spid="21533" grpId="0"/>
      <p:bldP spid="2153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3"/>
          <p:cNvSpPr txBox="1">
            <a:spLocks noChangeArrowheads="1"/>
          </p:cNvSpPr>
          <p:nvPr/>
        </p:nvSpPr>
        <p:spPr bwMode="auto">
          <a:xfrm>
            <a:off x="1214438" y="714375"/>
            <a:ext cx="68818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/>
              <a:t>Esistono funzioni matematicamente ben definite ma…</a:t>
            </a:r>
          </a:p>
        </p:txBody>
      </p:sp>
      <p:pic>
        <p:nvPicPr>
          <p:cNvPr id="5" name="Immagine 4" descr="computing_stress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2428875"/>
            <a:ext cx="2149475" cy="2119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>
            <a:spLocks noChangeArrowheads="1"/>
          </p:cNvSpPr>
          <p:nvPr/>
        </p:nvSpPr>
        <p:spPr bwMode="auto">
          <a:xfrm>
            <a:off x="2286000" y="5072063"/>
            <a:ext cx="47990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800"/>
              <a:t>… NON CALCOLABILI !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286375" y="5857875"/>
            <a:ext cx="1439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/>
              <a:t>... tipo...?!</a:t>
            </a:r>
          </a:p>
        </p:txBody>
      </p:sp>
      <p:pic>
        <p:nvPicPr>
          <p:cNvPr id="8" name="Immagine 6" descr="Confus_1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5715016"/>
            <a:ext cx="392113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47" descr="pos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714375"/>
            <a:ext cx="1676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Box 49"/>
          <p:cNvSpPr txBox="1">
            <a:spLocks noChangeArrowheads="1"/>
          </p:cNvSpPr>
          <p:nvPr/>
        </p:nvSpPr>
        <p:spPr bwMode="auto">
          <a:xfrm>
            <a:off x="7072313" y="3357563"/>
            <a:ext cx="1546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/>
              <a:t>Emil Post</a:t>
            </a:r>
          </a:p>
          <a:p>
            <a:r>
              <a:rPr lang="it-IT" sz="2800"/>
              <a:t>(1897 – 1954)</a:t>
            </a:r>
          </a:p>
        </p:txBody>
      </p:sp>
      <p:sp>
        <p:nvSpPr>
          <p:cNvPr id="24580" name="TextBox 50"/>
          <p:cNvSpPr txBox="1">
            <a:spLocks noChangeArrowheads="1"/>
          </p:cNvSpPr>
          <p:nvPr/>
        </p:nvSpPr>
        <p:spPr bwMode="auto">
          <a:xfrm>
            <a:off x="1928813" y="642938"/>
            <a:ext cx="4332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Post Correspondence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Oval 21"/>
          <p:cNvSpPr>
            <a:spLocks noChangeArrowheads="1"/>
          </p:cNvSpPr>
          <p:nvPr/>
        </p:nvSpPr>
        <p:spPr bwMode="auto">
          <a:xfrm>
            <a:off x="714375" y="1785938"/>
            <a:ext cx="4786313" cy="192881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5603" name="Group 5"/>
          <p:cNvGrpSpPr>
            <a:grpSpLocks/>
          </p:cNvGrpSpPr>
          <p:nvPr/>
        </p:nvGrpSpPr>
        <p:grpSpPr bwMode="auto">
          <a:xfrm>
            <a:off x="1398588" y="2268538"/>
            <a:ext cx="614362" cy="1104900"/>
            <a:chOff x="2428860" y="1142984"/>
            <a:chExt cx="642942" cy="1145644"/>
          </a:xfrm>
        </p:grpSpPr>
        <p:sp>
          <p:nvSpPr>
            <p:cNvPr id="25649" name="Rectangle 1"/>
            <p:cNvSpPr>
              <a:spLocks noChangeArrowheads="1"/>
            </p:cNvSpPr>
            <p:nvPr/>
          </p:nvSpPr>
          <p:spPr bwMode="auto">
            <a:xfrm>
              <a:off x="2428860" y="1142984"/>
              <a:ext cx="642942" cy="50006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50" name="Rectangle 2"/>
            <p:cNvSpPr>
              <a:spLocks noChangeArrowheads="1"/>
            </p:cNvSpPr>
            <p:nvPr/>
          </p:nvSpPr>
          <p:spPr bwMode="auto">
            <a:xfrm>
              <a:off x="2428860" y="1643050"/>
              <a:ext cx="642942" cy="50006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51" name="TextBox 3"/>
            <p:cNvSpPr txBox="1">
              <a:spLocks noChangeArrowheads="1"/>
            </p:cNvSpPr>
            <p:nvPr/>
          </p:nvSpPr>
          <p:spPr bwMode="auto">
            <a:xfrm>
              <a:off x="2571736" y="1285860"/>
              <a:ext cx="356188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</a:t>
              </a:r>
            </a:p>
          </p:txBody>
        </p:sp>
        <p:sp>
          <p:nvSpPr>
            <p:cNvPr id="25652" name="TextBox 4"/>
            <p:cNvSpPr txBox="1">
              <a:spLocks noChangeArrowheads="1"/>
            </p:cNvSpPr>
            <p:nvPr/>
          </p:nvSpPr>
          <p:spPr bwMode="auto">
            <a:xfrm>
              <a:off x="2500298" y="1785926"/>
              <a:ext cx="489236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</p:grpSp>
      <p:grpSp>
        <p:nvGrpSpPr>
          <p:cNvPr id="25604" name="Group 23"/>
          <p:cNvGrpSpPr>
            <a:grpSpLocks/>
          </p:cNvGrpSpPr>
          <p:nvPr/>
        </p:nvGrpSpPr>
        <p:grpSpPr bwMode="auto">
          <a:xfrm>
            <a:off x="2355850" y="2268538"/>
            <a:ext cx="614363" cy="1104900"/>
            <a:chOff x="3569827" y="1196563"/>
            <a:chExt cx="615387" cy="1104727"/>
          </a:xfrm>
        </p:grpSpPr>
        <p:sp>
          <p:nvSpPr>
            <p:cNvPr id="25645" name="Rectangle 7"/>
            <p:cNvSpPr>
              <a:spLocks noChangeArrowheads="1"/>
            </p:cNvSpPr>
            <p:nvPr/>
          </p:nvSpPr>
          <p:spPr bwMode="auto">
            <a:xfrm>
              <a:off x="3569827" y="1196563"/>
              <a:ext cx="615387" cy="4822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25646" name="Rectangle 8"/>
            <p:cNvSpPr>
              <a:spLocks noChangeArrowheads="1"/>
            </p:cNvSpPr>
            <p:nvPr/>
          </p:nvSpPr>
          <p:spPr bwMode="auto">
            <a:xfrm>
              <a:off x="3569827" y="1678769"/>
              <a:ext cx="615387" cy="4822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47" name="TextBox 9"/>
            <p:cNvSpPr txBox="1">
              <a:spLocks noChangeArrowheads="1"/>
            </p:cNvSpPr>
            <p:nvPr/>
          </p:nvSpPr>
          <p:spPr bwMode="auto">
            <a:xfrm>
              <a:off x="3706580" y="1334336"/>
              <a:ext cx="32251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</a:t>
              </a:r>
            </a:p>
          </p:txBody>
        </p:sp>
        <p:sp>
          <p:nvSpPr>
            <p:cNvPr id="25648" name="TextBox 10"/>
            <p:cNvSpPr txBox="1">
              <a:spLocks noChangeArrowheads="1"/>
            </p:cNvSpPr>
            <p:nvPr/>
          </p:nvSpPr>
          <p:spPr bwMode="auto">
            <a:xfrm>
              <a:off x="3638203" y="1816542"/>
              <a:ext cx="48668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ab</a:t>
              </a:r>
            </a:p>
          </p:txBody>
        </p:sp>
      </p:grpSp>
      <p:grpSp>
        <p:nvGrpSpPr>
          <p:cNvPr id="25605" name="Group 30"/>
          <p:cNvGrpSpPr>
            <a:grpSpLocks/>
          </p:cNvGrpSpPr>
          <p:nvPr/>
        </p:nvGrpSpPr>
        <p:grpSpPr bwMode="auto">
          <a:xfrm>
            <a:off x="3313113" y="2268538"/>
            <a:ext cx="614362" cy="1104900"/>
            <a:chOff x="4527550" y="1196975"/>
            <a:chExt cx="614363" cy="1104900"/>
          </a:xfrm>
        </p:grpSpPr>
        <p:sp>
          <p:nvSpPr>
            <p:cNvPr id="25641" name="Rectangle 12"/>
            <p:cNvSpPr>
              <a:spLocks noChangeArrowheads="1"/>
            </p:cNvSpPr>
            <p:nvPr/>
          </p:nvSpPr>
          <p:spPr bwMode="auto">
            <a:xfrm>
              <a:off x="4527550" y="1196975"/>
              <a:ext cx="614363" cy="481013"/>
            </a:xfrm>
            <a:prstGeom prst="rect">
              <a:avLst/>
            </a:prstGeom>
            <a:solidFill>
              <a:srgbClr val="FF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42" name="Rectangle 13"/>
            <p:cNvSpPr>
              <a:spLocks noChangeArrowheads="1"/>
            </p:cNvSpPr>
            <p:nvPr/>
          </p:nvSpPr>
          <p:spPr bwMode="auto">
            <a:xfrm>
              <a:off x="4527550" y="1677988"/>
              <a:ext cx="614363" cy="482600"/>
            </a:xfrm>
            <a:prstGeom prst="rect">
              <a:avLst/>
            </a:prstGeom>
            <a:solidFill>
              <a:srgbClr val="FF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43" name="TextBox 14"/>
            <p:cNvSpPr txBox="1">
              <a:spLocks noChangeArrowheads="1"/>
            </p:cNvSpPr>
            <p:nvPr/>
          </p:nvSpPr>
          <p:spPr bwMode="auto">
            <a:xfrm>
              <a:off x="4595813" y="1335088"/>
              <a:ext cx="468312" cy="48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  <p:sp>
          <p:nvSpPr>
            <p:cNvPr id="25644" name="TextBox 15"/>
            <p:cNvSpPr txBox="1">
              <a:spLocks noChangeArrowheads="1"/>
            </p:cNvSpPr>
            <p:nvPr/>
          </p:nvSpPr>
          <p:spPr bwMode="auto">
            <a:xfrm>
              <a:off x="4595813" y="1816100"/>
              <a:ext cx="403225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 a</a:t>
              </a:r>
            </a:p>
          </p:txBody>
        </p:sp>
      </p:grpSp>
      <p:sp>
        <p:nvSpPr>
          <p:cNvPr id="25606" name="Rectangle 17"/>
          <p:cNvSpPr>
            <a:spLocks noChangeArrowheads="1"/>
          </p:cNvSpPr>
          <p:nvPr/>
        </p:nvSpPr>
        <p:spPr bwMode="auto">
          <a:xfrm>
            <a:off x="4270375" y="2268538"/>
            <a:ext cx="614363" cy="481012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07" name="Rectangle 18"/>
          <p:cNvSpPr>
            <a:spLocks noChangeArrowheads="1"/>
          </p:cNvSpPr>
          <p:nvPr/>
        </p:nvSpPr>
        <p:spPr bwMode="auto">
          <a:xfrm>
            <a:off x="4270375" y="2749550"/>
            <a:ext cx="614363" cy="482600"/>
          </a:xfrm>
          <a:prstGeom prst="rect">
            <a:avLst/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5608" name="TextBox 19"/>
          <p:cNvSpPr txBox="1">
            <a:spLocks noChangeArrowheads="1"/>
          </p:cNvSpPr>
          <p:nvPr/>
        </p:nvSpPr>
        <p:spPr bwMode="auto">
          <a:xfrm>
            <a:off x="4270375" y="2406650"/>
            <a:ext cx="631825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abc</a:t>
            </a:r>
          </a:p>
        </p:txBody>
      </p:sp>
      <p:sp>
        <p:nvSpPr>
          <p:cNvPr id="25609" name="TextBox 20"/>
          <p:cNvSpPr txBox="1">
            <a:spLocks noChangeArrowheads="1"/>
          </p:cNvSpPr>
          <p:nvPr/>
        </p:nvSpPr>
        <p:spPr bwMode="auto">
          <a:xfrm>
            <a:off x="4338638" y="2887663"/>
            <a:ext cx="4032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 c</a:t>
            </a:r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>
            <a:off x="2357438" y="2286000"/>
            <a:ext cx="615950" cy="1104900"/>
            <a:chOff x="3569827" y="1196563"/>
            <a:chExt cx="615387" cy="1104727"/>
          </a:xfrm>
        </p:grpSpPr>
        <p:sp>
          <p:nvSpPr>
            <p:cNvPr id="25637" name="Rectangle 25"/>
            <p:cNvSpPr>
              <a:spLocks noChangeArrowheads="1"/>
            </p:cNvSpPr>
            <p:nvPr/>
          </p:nvSpPr>
          <p:spPr bwMode="auto">
            <a:xfrm>
              <a:off x="3569827" y="1196563"/>
              <a:ext cx="615387" cy="4822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25638" name="Rectangle 26"/>
            <p:cNvSpPr>
              <a:spLocks noChangeArrowheads="1"/>
            </p:cNvSpPr>
            <p:nvPr/>
          </p:nvSpPr>
          <p:spPr bwMode="auto">
            <a:xfrm>
              <a:off x="3569827" y="1678769"/>
              <a:ext cx="615387" cy="4822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39" name="TextBox 27"/>
            <p:cNvSpPr txBox="1">
              <a:spLocks noChangeArrowheads="1"/>
            </p:cNvSpPr>
            <p:nvPr/>
          </p:nvSpPr>
          <p:spPr bwMode="auto">
            <a:xfrm>
              <a:off x="3706580" y="1334336"/>
              <a:ext cx="32251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</a:t>
              </a:r>
            </a:p>
          </p:txBody>
        </p:sp>
        <p:sp>
          <p:nvSpPr>
            <p:cNvPr id="25640" name="TextBox 28"/>
            <p:cNvSpPr txBox="1">
              <a:spLocks noChangeArrowheads="1"/>
            </p:cNvSpPr>
            <p:nvPr/>
          </p:nvSpPr>
          <p:spPr bwMode="auto">
            <a:xfrm>
              <a:off x="3638203" y="1816542"/>
              <a:ext cx="48668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ab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357313" y="2286000"/>
            <a:ext cx="615950" cy="1104900"/>
            <a:chOff x="2428860" y="1142984"/>
            <a:chExt cx="642942" cy="1145644"/>
          </a:xfrm>
        </p:grpSpPr>
        <p:sp>
          <p:nvSpPr>
            <p:cNvPr id="25633" name="Rectangle 30"/>
            <p:cNvSpPr>
              <a:spLocks noChangeArrowheads="1"/>
            </p:cNvSpPr>
            <p:nvPr/>
          </p:nvSpPr>
          <p:spPr bwMode="auto">
            <a:xfrm>
              <a:off x="2428860" y="1142984"/>
              <a:ext cx="642942" cy="50006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34" name="Rectangle 31"/>
            <p:cNvSpPr>
              <a:spLocks noChangeArrowheads="1"/>
            </p:cNvSpPr>
            <p:nvPr/>
          </p:nvSpPr>
          <p:spPr bwMode="auto">
            <a:xfrm>
              <a:off x="2428860" y="1643050"/>
              <a:ext cx="642942" cy="500066"/>
            </a:xfrm>
            <a:prstGeom prst="rect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35" name="TextBox 32"/>
            <p:cNvSpPr txBox="1">
              <a:spLocks noChangeArrowheads="1"/>
            </p:cNvSpPr>
            <p:nvPr/>
          </p:nvSpPr>
          <p:spPr bwMode="auto">
            <a:xfrm>
              <a:off x="2571736" y="1285860"/>
              <a:ext cx="356188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</a:t>
              </a:r>
            </a:p>
          </p:txBody>
        </p:sp>
        <p:sp>
          <p:nvSpPr>
            <p:cNvPr id="25636" name="TextBox 33"/>
            <p:cNvSpPr txBox="1">
              <a:spLocks noChangeArrowheads="1"/>
            </p:cNvSpPr>
            <p:nvPr/>
          </p:nvSpPr>
          <p:spPr bwMode="auto">
            <a:xfrm>
              <a:off x="2500298" y="1785926"/>
              <a:ext cx="489236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</p:grp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286125" y="2286000"/>
            <a:ext cx="614363" cy="1104900"/>
            <a:chOff x="4527550" y="1196975"/>
            <a:chExt cx="614363" cy="1104900"/>
          </a:xfrm>
        </p:grpSpPr>
        <p:sp>
          <p:nvSpPr>
            <p:cNvPr id="25629" name="Rectangle 12"/>
            <p:cNvSpPr>
              <a:spLocks noChangeArrowheads="1"/>
            </p:cNvSpPr>
            <p:nvPr/>
          </p:nvSpPr>
          <p:spPr bwMode="auto">
            <a:xfrm>
              <a:off x="4527550" y="1196975"/>
              <a:ext cx="614363" cy="481013"/>
            </a:xfrm>
            <a:prstGeom prst="rect">
              <a:avLst/>
            </a:prstGeom>
            <a:solidFill>
              <a:srgbClr val="FF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30" name="Rectangle 13"/>
            <p:cNvSpPr>
              <a:spLocks noChangeArrowheads="1"/>
            </p:cNvSpPr>
            <p:nvPr/>
          </p:nvSpPr>
          <p:spPr bwMode="auto">
            <a:xfrm>
              <a:off x="4527550" y="1677988"/>
              <a:ext cx="614363" cy="482600"/>
            </a:xfrm>
            <a:prstGeom prst="rect">
              <a:avLst/>
            </a:prstGeom>
            <a:solidFill>
              <a:srgbClr val="FF66CC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31" name="TextBox 14"/>
            <p:cNvSpPr txBox="1">
              <a:spLocks noChangeArrowheads="1"/>
            </p:cNvSpPr>
            <p:nvPr/>
          </p:nvSpPr>
          <p:spPr bwMode="auto">
            <a:xfrm>
              <a:off x="4595813" y="1335088"/>
              <a:ext cx="468312" cy="48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  <p:sp>
          <p:nvSpPr>
            <p:cNvPr id="25632" name="TextBox 15"/>
            <p:cNvSpPr txBox="1">
              <a:spLocks noChangeArrowheads="1"/>
            </p:cNvSpPr>
            <p:nvPr/>
          </p:nvSpPr>
          <p:spPr bwMode="auto">
            <a:xfrm>
              <a:off x="4595813" y="1816100"/>
              <a:ext cx="403225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 a</a:t>
              </a:r>
            </a:p>
          </p:txBody>
        </p:sp>
      </p:grpSp>
      <p:grpSp>
        <p:nvGrpSpPr>
          <p:cNvPr id="8" name="Group 37"/>
          <p:cNvGrpSpPr>
            <a:grpSpLocks/>
          </p:cNvGrpSpPr>
          <p:nvPr/>
        </p:nvGrpSpPr>
        <p:grpSpPr bwMode="auto">
          <a:xfrm>
            <a:off x="4286250" y="2286000"/>
            <a:ext cx="631825" cy="1104900"/>
            <a:chOff x="5484813" y="1196975"/>
            <a:chExt cx="631825" cy="1104900"/>
          </a:xfrm>
        </p:grpSpPr>
        <p:sp>
          <p:nvSpPr>
            <p:cNvPr id="25625" name="Rectangle 17"/>
            <p:cNvSpPr>
              <a:spLocks noChangeArrowheads="1"/>
            </p:cNvSpPr>
            <p:nvPr/>
          </p:nvSpPr>
          <p:spPr bwMode="auto">
            <a:xfrm>
              <a:off x="5484813" y="1196975"/>
              <a:ext cx="614362" cy="481013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26" name="Rectangle 18"/>
            <p:cNvSpPr>
              <a:spLocks noChangeArrowheads="1"/>
            </p:cNvSpPr>
            <p:nvPr/>
          </p:nvSpPr>
          <p:spPr bwMode="auto">
            <a:xfrm>
              <a:off x="5484813" y="1677988"/>
              <a:ext cx="614362" cy="482600"/>
            </a:xfrm>
            <a:prstGeom prst="rect">
              <a:avLst/>
            </a:prstGeom>
            <a:solidFill>
              <a:srgbClr val="00B0F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27" name="TextBox 19"/>
            <p:cNvSpPr txBox="1">
              <a:spLocks noChangeArrowheads="1"/>
            </p:cNvSpPr>
            <p:nvPr/>
          </p:nvSpPr>
          <p:spPr bwMode="auto">
            <a:xfrm>
              <a:off x="5484813" y="1335088"/>
              <a:ext cx="631825" cy="484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abc</a:t>
              </a:r>
            </a:p>
          </p:txBody>
        </p:sp>
        <p:sp>
          <p:nvSpPr>
            <p:cNvPr id="25628" name="TextBox 20"/>
            <p:cNvSpPr txBox="1">
              <a:spLocks noChangeArrowheads="1"/>
            </p:cNvSpPr>
            <p:nvPr/>
          </p:nvSpPr>
          <p:spPr bwMode="auto">
            <a:xfrm>
              <a:off x="5553075" y="1816100"/>
              <a:ext cx="403225" cy="485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 c</a:t>
              </a:r>
            </a:p>
          </p:txBody>
        </p: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2357438" y="2286000"/>
            <a:ext cx="615950" cy="1104900"/>
            <a:chOff x="3569827" y="1196563"/>
            <a:chExt cx="615387" cy="1104727"/>
          </a:xfrm>
        </p:grpSpPr>
        <p:sp>
          <p:nvSpPr>
            <p:cNvPr id="25621" name="Rectangle 25"/>
            <p:cNvSpPr>
              <a:spLocks noChangeArrowheads="1"/>
            </p:cNvSpPr>
            <p:nvPr/>
          </p:nvSpPr>
          <p:spPr bwMode="auto">
            <a:xfrm>
              <a:off x="3569827" y="1196563"/>
              <a:ext cx="615387" cy="4822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25622" name="Rectangle 26"/>
            <p:cNvSpPr>
              <a:spLocks noChangeArrowheads="1"/>
            </p:cNvSpPr>
            <p:nvPr/>
          </p:nvSpPr>
          <p:spPr bwMode="auto">
            <a:xfrm>
              <a:off x="3569827" y="1678769"/>
              <a:ext cx="615387" cy="482207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5623" name="TextBox 27"/>
            <p:cNvSpPr txBox="1">
              <a:spLocks noChangeArrowheads="1"/>
            </p:cNvSpPr>
            <p:nvPr/>
          </p:nvSpPr>
          <p:spPr bwMode="auto">
            <a:xfrm>
              <a:off x="3706580" y="1334336"/>
              <a:ext cx="32251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</a:t>
              </a:r>
            </a:p>
          </p:txBody>
        </p:sp>
        <p:sp>
          <p:nvSpPr>
            <p:cNvPr id="25624" name="TextBox 28"/>
            <p:cNvSpPr txBox="1">
              <a:spLocks noChangeArrowheads="1"/>
            </p:cNvSpPr>
            <p:nvPr/>
          </p:nvSpPr>
          <p:spPr bwMode="auto">
            <a:xfrm>
              <a:off x="3638203" y="1816542"/>
              <a:ext cx="48668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ab</a:t>
              </a:r>
            </a:p>
          </p:txBody>
        </p:sp>
      </p:grpSp>
      <p:pic>
        <p:nvPicPr>
          <p:cNvPr id="25615" name="Picture 47" descr="pos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714375"/>
            <a:ext cx="1676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16" name="TextBox 49"/>
          <p:cNvSpPr txBox="1">
            <a:spLocks noChangeArrowheads="1"/>
          </p:cNvSpPr>
          <p:nvPr/>
        </p:nvSpPr>
        <p:spPr bwMode="auto">
          <a:xfrm>
            <a:off x="7072313" y="3357563"/>
            <a:ext cx="1546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/>
              <a:t>Emil Post</a:t>
            </a:r>
          </a:p>
          <a:p>
            <a:r>
              <a:rPr lang="it-IT" sz="2800"/>
              <a:t>(1897 – 1954)</a:t>
            </a:r>
          </a:p>
        </p:txBody>
      </p:sp>
      <p:sp>
        <p:nvSpPr>
          <p:cNvPr id="25617" name="TextBox 50"/>
          <p:cNvSpPr txBox="1">
            <a:spLocks noChangeArrowheads="1"/>
          </p:cNvSpPr>
          <p:nvPr/>
        </p:nvSpPr>
        <p:spPr bwMode="auto">
          <a:xfrm>
            <a:off x="1928813" y="642938"/>
            <a:ext cx="4332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Post Correspondence Problem</a:t>
            </a: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000625" y="4786313"/>
            <a:ext cx="128905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abcaabc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5000625" y="5286375"/>
            <a:ext cx="128905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abcaabc</a:t>
            </a:r>
          </a:p>
        </p:txBody>
      </p:sp>
      <p:sp>
        <p:nvSpPr>
          <p:cNvPr id="55" name="Text Box 6"/>
          <p:cNvSpPr txBox="1">
            <a:spLocks noChangeArrowheads="1"/>
          </p:cNvSpPr>
          <p:nvPr/>
        </p:nvSpPr>
        <p:spPr bwMode="auto">
          <a:xfrm>
            <a:off x="6643702" y="4643446"/>
            <a:ext cx="6429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000" baseline="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GB" sz="6000" baseline="0" dirty="0">
              <a:solidFill>
                <a:srgbClr val="C00000"/>
              </a:solidFill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5.14451E-6 L -0.15747 0.34613 " pathEditMode="relative" ptsTypes="AA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04046E-6 L 0.0276 0.3470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1.04046E-6 L -0.10451 0.34705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04046E-6 L 0.07569 0.34705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04046E-6 L -0.05729 0.34705 " pathEditMode="relative" rAng="0" ptsTypes="AA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1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  <p:bldP spid="5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714375" y="1785938"/>
            <a:ext cx="4786313" cy="1928812"/>
            <a:chOff x="714348" y="1785926"/>
            <a:chExt cx="4786312" cy="1928813"/>
          </a:xfrm>
        </p:grpSpPr>
        <p:sp>
          <p:nvSpPr>
            <p:cNvPr id="26652" name="Oval 21"/>
            <p:cNvSpPr>
              <a:spLocks noChangeArrowheads="1"/>
            </p:cNvSpPr>
            <p:nvPr/>
          </p:nvSpPr>
          <p:spPr bwMode="auto">
            <a:xfrm>
              <a:off x="714348" y="1785926"/>
              <a:ext cx="4786312" cy="192881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26653" name="Group 5"/>
            <p:cNvGrpSpPr>
              <a:grpSpLocks/>
            </p:cNvGrpSpPr>
            <p:nvPr/>
          </p:nvGrpSpPr>
          <p:grpSpPr bwMode="auto">
            <a:xfrm>
              <a:off x="1398560" y="2268526"/>
              <a:ext cx="614363" cy="1104900"/>
              <a:chOff x="2428860" y="1142984"/>
              <a:chExt cx="642942" cy="1145644"/>
            </a:xfrm>
          </p:grpSpPr>
          <p:sp>
            <p:nvSpPr>
              <p:cNvPr id="26669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70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71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356188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b</a:t>
                </a:r>
              </a:p>
            </p:txBody>
          </p:sp>
          <p:sp>
            <p:nvSpPr>
              <p:cNvPr id="26672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48923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ca</a:t>
                </a:r>
              </a:p>
            </p:txBody>
          </p:sp>
        </p:grpSp>
        <p:grpSp>
          <p:nvGrpSpPr>
            <p:cNvPr id="26654" name="Group 23"/>
            <p:cNvGrpSpPr>
              <a:grpSpLocks/>
            </p:cNvGrpSpPr>
            <p:nvPr/>
          </p:nvGrpSpPr>
          <p:grpSpPr bwMode="auto">
            <a:xfrm>
              <a:off x="2355823" y="2268526"/>
              <a:ext cx="614362" cy="1104900"/>
              <a:chOff x="3569827" y="1196563"/>
              <a:chExt cx="615387" cy="1104727"/>
            </a:xfrm>
          </p:grpSpPr>
          <p:sp>
            <p:nvSpPr>
              <p:cNvPr id="26665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26666" name="Rectangle 8"/>
              <p:cNvSpPr>
                <a:spLocks noChangeArrowheads="1"/>
              </p:cNvSpPr>
              <p:nvPr/>
            </p:nvSpPr>
            <p:spPr bwMode="auto">
              <a:xfrm>
                <a:off x="3569827" y="1678769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67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322511" cy="484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a</a:t>
                </a:r>
              </a:p>
            </p:txBody>
          </p:sp>
          <p:sp>
            <p:nvSpPr>
              <p:cNvPr id="26668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486681" cy="484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ab</a:t>
                </a:r>
              </a:p>
            </p:txBody>
          </p:sp>
        </p:grpSp>
        <p:grpSp>
          <p:nvGrpSpPr>
            <p:cNvPr id="26655" name="Group 30"/>
            <p:cNvGrpSpPr>
              <a:grpSpLocks/>
            </p:cNvGrpSpPr>
            <p:nvPr/>
          </p:nvGrpSpPr>
          <p:grpSpPr bwMode="auto">
            <a:xfrm>
              <a:off x="3313085" y="2268526"/>
              <a:ext cx="614363" cy="1104900"/>
              <a:chOff x="4527550" y="1196975"/>
              <a:chExt cx="614363" cy="1104900"/>
            </a:xfrm>
          </p:grpSpPr>
          <p:sp>
            <p:nvSpPr>
              <p:cNvPr id="26661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1013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62" name="Rectangle 13"/>
              <p:cNvSpPr>
                <a:spLocks noChangeArrowheads="1"/>
              </p:cNvSpPr>
              <p:nvPr/>
            </p:nvSpPr>
            <p:spPr bwMode="auto">
              <a:xfrm>
                <a:off x="4527550" y="1677988"/>
                <a:ext cx="614363" cy="482600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63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468312" cy="484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ca</a:t>
                </a:r>
              </a:p>
            </p:txBody>
          </p:sp>
          <p:sp>
            <p:nvSpPr>
              <p:cNvPr id="26664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403225" cy="485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a</a:t>
                </a:r>
              </a:p>
            </p:txBody>
          </p:sp>
        </p:grpSp>
        <p:grpSp>
          <p:nvGrpSpPr>
            <p:cNvPr id="26656" name="Group 36"/>
            <p:cNvGrpSpPr>
              <a:grpSpLocks/>
            </p:cNvGrpSpPr>
            <p:nvPr/>
          </p:nvGrpSpPr>
          <p:grpSpPr bwMode="auto">
            <a:xfrm>
              <a:off x="4270348" y="2268526"/>
              <a:ext cx="631825" cy="1104900"/>
              <a:chOff x="5484813" y="1196975"/>
              <a:chExt cx="631825" cy="1104900"/>
            </a:xfrm>
          </p:grpSpPr>
          <p:sp>
            <p:nvSpPr>
              <p:cNvPr id="26657" name="Rectangle 17"/>
              <p:cNvSpPr>
                <a:spLocks noChangeArrowheads="1"/>
              </p:cNvSpPr>
              <p:nvPr/>
            </p:nvSpPr>
            <p:spPr bwMode="auto">
              <a:xfrm>
                <a:off x="5484813" y="1196975"/>
                <a:ext cx="614362" cy="481013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58" name="Rectangle 18"/>
              <p:cNvSpPr>
                <a:spLocks noChangeArrowheads="1"/>
              </p:cNvSpPr>
              <p:nvPr/>
            </p:nvSpPr>
            <p:spPr bwMode="auto">
              <a:xfrm>
                <a:off x="5484813" y="1677988"/>
                <a:ext cx="614362" cy="482600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59" name="TextBox 19"/>
              <p:cNvSpPr txBox="1">
                <a:spLocks noChangeArrowheads="1"/>
              </p:cNvSpPr>
              <p:nvPr/>
            </p:nvSpPr>
            <p:spPr bwMode="auto">
              <a:xfrm>
                <a:off x="5484813" y="1335088"/>
                <a:ext cx="631825" cy="484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abc</a:t>
                </a:r>
              </a:p>
            </p:txBody>
          </p:sp>
          <p:sp>
            <p:nvSpPr>
              <p:cNvPr id="26660" name="TextBox 20"/>
              <p:cNvSpPr txBox="1">
                <a:spLocks noChangeArrowheads="1"/>
              </p:cNvSpPr>
              <p:nvPr/>
            </p:nvSpPr>
            <p:spPr bwMode="auto">
              <a:xfrm>
                <a:off x="5553075" y="1816100"/>
                <a:ext cx="403225" cy="485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c</a:t>
                </a:r>
              </a:p>
            </p:txBody>
          </p:sp>
        </p:grpSp>
      </p:grpSp>
      <p:pic>
        <p:nvPicPr>
          <p:cNvPr id="26627" name="Picture 47" descr="pos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714375"/>
            <a:ext cx="1676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49"/>
          <p:cNvSpPr txBox="1">
            <a:spLocks noChangeArrowheads="1"/>
          </p:cNvSpPr>
          <p:nvPr/>
        </p:nvSpPr>
        <p:spPr bwMode="auto">
          <a:xfrm>
            <a:off x="7072313" y="3357563"/>
            <a:ext cx="1546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/>
              <a:t>Emil Post</a:t>
            </a:r>
          </a:p>
          <a:p>
            <a:r>
              <a:rPr lang="it-IT" sz="2800"/>
              <a:t>(1897 – 1954)</a:t>
            </a:r>
          </a:p>
        </p:txBody>
      </p:sp>
      <p:sp>
        <p:nvSpPr>
          <p:cNvPr id="26629" name="TextBox 50"/>
          <p:cNvSpPr txBox="1">
            <a:spLocks noChangeArrowheads="1"/>
          </p:cNvSpPr>
          <p:nvPr/>
        </p:nvSpPr>
        <p:spPr bwMode="auto">
          <a:xfrm>
            <a:off x="1928813" y="642938"/>
            <a:ext cx="4332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Post Correspondence Problem</a:t>
            </a:r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285750" y="1214438"/>
            <a:ext cx="1357313" cy="500062"/>
            <a:chOff x="714348" y="1785926"/>
            <a:chExt cx="4786312" cy="1928813"/>
          </a:xfrm>
        </p:grpSpPr>
        <p:sp>
          <p:nvSpPr>
            <p:cNvPr id="26631" name="Oval 21"/>
            <p:cNvSpPr>
              <a:spLocks noChangeArrowheads="1"/>
            </p:cNvSpPr>
            <p:nvPr/>
          </p:nvSpPr>
          <p:spPr bwMode="auto">
            <a:xfrm>
              <a:off x="714348" y="1785926"/>
              <a:ext cx="4786312" cy="192881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26632" name="Group 5"/>
            <p:cNvGrpSpPr>
              <a:grpSpLocks/>
            </p:cNvGrpSpPr>
            <p:nvPr/>
          </p:nvGrpSpPr>
          <p:grpSpPr bwMode="auto">
            <a:xfrm>
              <a:off x="1398560" y="2268527"/>
              <a:ext cx="614363" cy="1122779"/>
              <a:chOff x="2428860" y="1142984"/>
              <a:chExt cx="642942" cy="1164181"/>
            </a:xfrm>
          </p:grpSpPr>
          <p:sp>
            <p:nvSpPr>
              <p:cNvPr id="26648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9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50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6651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26633" name="Group 23"/>
            <p:cNvGrpSpPr>
              <a:grpSpLocks/>
            </p:cNvGrpSpPr>
            <p:nvPr/>
          </p:nvGrpSpPr>
          <p:grpSpPr bwMode="auto">
            <a:xfrm>
              <a:off x="2355823" y="2268527"/>
              <a:ext cx="614362" cy="1122779"/>
              <a:chOff x="3569827" y="1196563"/>
              <a:chExt cx="615387" cy="1122602"/>
            </a:xfrm>
          </p:grpSpPr>
          <p:sp>
            <p:nvSpPr>
              <p:cNvPr id="26644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26645" name="Rectangle 8"/>
              <p:cNvSpPr>
                <a:spLocks noChangeArrowheads="1"/>
              </p:cNvSpPr>
              <p:nvPr/>
            </p:nvSpPr>
            <p:spPr bwMode="auto">
              <a:xfrm>
                <a:off x="3569827" y="1678769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6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6647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26634" name="Group 30"/>
            <p:cNvGrpSpPr>
              <a:grpSpLocks/>
            </p:cNvGrpSpPr>
            <p:nvPr/>
          </p:nvGrpSpPr>
          <p:grpSpPr bwMode="auto">
            <a:xfrm>
              <a:off x="3313085" y="2268526"/>
              <a:ext cx="614363" cy="1121827"/>
              <a:chOff x="4527550" y="1196975"/>
              <a:chExt cx="614363" cy="1121827"/>
            </a:xfrm>
          </p:grpSpPr>
          <p:sp>
            <p:nvSpPr>
              <p:cNvPr id="26640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1013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1" name="Rectangle 13"/>
              <p:cNvSpPr>
                <a:spLocks noChangeArrowheads="1"/>
              </p:cNvSpPr>
              <p:nvPr/>
            </p:nvSpPr>
            <p:spPr bwMode="auto">
              <a:xfrm>
                <a:off x="4527550" y="1677988"/>
                <a:ext cx="614363" cy="482600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42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6643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  <p:grpSp>
          <p:nvGrpSpPr>
            <p:cNvPr id="26635" name="Group 36"/>
            <p:cNvGrpSpPr>
              <a:grpSpLocks/>
            </p:cNvGrpSpPr>
            <p:nvPr/>
          </p:nvGrpSpPr>
          <p:grpSpPr bwMode="auto">
            <a:xfrm>
              <a:off x="4270348" y="2268526"/>
              <a:ext cx="614362" cy="1121827"/>
              <a:chOff x="5484813" y="1196975"/>
              <a:chExt cx="614362" cy="1121827"/>
            </a:xfrm>
          </p:grpSpPr>
          <p:sp>
            <p:nvSpPr>
              <p:cNvPr id="26636" name="Rectangle 17"/>
              <p:cNvSpPr>
                <a:spLocks noChangeArrowheads="1"/>
              </p:cNvSpPr>
              <p:nvPr/>
            </p:nvSpPr>
            <p:spPr bwMode="auto">
              <a:xfrm>
                <a:off x="5484813" y="1196975"/>
                <a:ext cx="614362" cy="481013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37" name="Rectangle 18"/>
              <p:cNvSpPr>
                <a:spLocks noChangeArrowheads="1"/>
              </p:cNvSpPr>
              <p:nvPr/>
            </p:nvSpPr>
            <p:spPr bwMode="auto">
              <a:xfrm>
                <a:off x="5484813" y="1677988"/>
                <a:ext cx="614362" cy="482600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6638" name="TextBox 19"/>
              <p:cNvSpPr txBox="1">
                <a:spLocks noChangeArrowheads="1"/>
              </p:cNvSpPr>
              <p:nvPr/>
            </p:nvSpPr>
            <p:spPr bwMode="auto">
              <a:xfrm>
                <a:off x="5484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6639" name="TextBox 20"/>
              <p:cNvSpPr txBox="1">
                <a:spLocks noChangeArrowheads="1"/>
              </p:cNvSpPr>
              <p:nvPr/>
            </p:nvSpPr>
            <p:spPr bwMode="auto">
              <a:xfrm>
                <a:off x="5553075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42775E-6 L -0.23351 -0.18428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-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val 21"/>
          <p:cNvSpPr>
            <a:spLocks noChangeArrowheads="1"/>
          </p:cNvSpPr>
          <p:nvPr/>
        </p:nvSpPr>
        <p:spPr bwMode="auto">
          <a:xfrm>
            <a:off x="714375" y="1785938"/>
            <a:ext cx="4786313" cy="192881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7651" name="Group 5"/>
          <p:cNvGrpSpPr>
            <a:grpSpLocks/>
          </p:cNvGrpSpPr>
          <p:nvPr/>
        </p:nvGrpSpPr>
        <p:grpSpPr bwMode="auto">
          <a:xfrm>
            <a:off x="1785938" y="2286000"/>
            <a:ext cx="614362" cy="1122363"/>
            <a:chOff x="2428860" y="1142984"/>
            <a:chExt cx="642942" cy="1164181"/>
          </a:xfrm>
        </p:grpSpPr>
        <p:sp>
          <p:nvSpPr>
            <p:cNvPr id="27709" name="Rectangle 1"/>
            <p:cNvSpPr>
              <a:spLocks noChangeArrowheads="1"/>
            </p:cNvSpPr>
            <p:nvPr/>
          </p:nvSpPr>
          <p:spPr bwMode="auto">
            <a:xfrm>
              <a:off x="2428860" y="1142984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710" name="Rectangle 2"/>
            <p:cNvSpPr>
              <a:spLocks noChangeArrowheads="1"/>
            </p:cNvSpPr>
            <p:nvPr/>
          </p:nvSpPr>
          <p:spPr bwMode="auto">
            <a:xfrm>
              <a:off x="2428860" y="1643050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711" name="TextBox 3"/>
            <p:cNvSpPr txBox="1">
              <a:spLocks noChangeArrowheads="1"/>
            </p:cNvSpPr>
            <p:nvPr/>
          </p:nvSpPr>
          <p:spPr bwMode="auto">
            <a:xfrm>
              <a:off x="2571736" y="1285860"/>
              <a:ext cx="356188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</a:t>
              </a:r>
            </a:p>
          </p:txBody>
        </p:sp>
        <p:sp>
          <p:nvSpPr>
            <p:cNvPr id="27712" name="TextBox 4"/>
            <p:cNvSpPr txBox="1">
              <a:spLocks noChangeArrowheads="1"/>
            </p:cNvSpPr>
            <p:nvPr/>
          </p:nvSpPr>
          <p:spPr bwMode="auto">
            <a:xfrm>
              <a:off x="2500298" y="1785926"/>
              <a:ext cx="532126" cy="521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ba</a:t>
              </a:r>
            </a:p>
          </p:txBody>
        </p:sp>
      </p:grpSp>
      <p:grpSp>
        <p:nvGrpSpPr>
          <p:cNvPr id="27652" name="Group 23"/>
          <p:cNvGrpSpPr>
            <a:grpSpLocks/>
          </p:cNvGrpSpPr>
          <p:nvPr/>
        </p:nvGrpSpPr>
        <p:grpSpPr bwMode="auto">
          <a:xfrm>
            <a:off x="2786063" y="2286000"/>
            <a:ext cx="614362" cy="1104900"/>
            <a:chOff x="3569827" y="1196563"/>
            <a:chExt cx="615387" cy="1104727"/>
          </a:xfrm>
        </p:grpSpPr>
        <p:sp>
          <p:nvSpPr>
            <p:cNvPr id="24599" name="Rectangle 7"/>
            <p:cNvSpPr>
              <a:spLocks noChangeArrowheads="1"/>
            </p:cNvSpPr>
            <p:nvPr/>
          </p:nvSpPr>
          <p:spPr bwMode="auto">
            <a:xfrm>
              <a:off x="3569827" y="1196563"/>
              <a:ext cx="615387" cy="4825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24600" name="Rectangle 8"/>
            <p:cNvSpPr>
              <a:spLocks noChangeArrowheads="1"/>
            </p:cNvSpPr>
            <p:nvPr/>
          </p:nvSpPr>
          <p:spPr bwMode="auto">
            <a:xfrm>
              <a:off x="3569827" y="1679087"/>
              <a:ext cx="615387" cy="4825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7707" name="TextBox 9"/>
            <p:cNvSpPr txBox="1">
              <a:spLocks noChangeArrowheads="1"/>
            </p:cNvSpPr>
            <p:nvPr/>
          </p:nvSpPr>
          <p:spPr bwMode="auto">
            <a:xfrm>
              <a:off x="3706580" y="1334336"/>
              <a:ext cx="32251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</a:t>
              </a:r>
            </a:p>
          </p:txBody>
        </p:sp>
        <p:sp>
          <p:nvSpPr>
            <p:cNvPr id="27708" name="TextBox 10"/>
            <p:cNvSpPr txBox="1">
              <a:spLocks noChangeArrowheads="1"/>
            </p:cNvSpPr>
            <p:nvPr/>
          </p:nvSpPr>
          <p:spPr bwMode="auto">
            <a:xfrm>
              <a:off x="3638203" y="1816542"/>
              <a:ext cx="48668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ab</a:t>
              </a:r>
            </a:p>
          </p:txBody>
        </p:sp>
      </p:grpSp>
      <p:grpSp>
        <p:nvGrpSpPr>
          <p:cNvPr id="27653" name="Group 30"/>
          <p:cNvGrpSpPr>
            <a:grpSpLocks/>
          </p:cNvGrpSpPr>
          <p:nvPr/>
        </p:nvGrpSpPr>
        <p:grpSpPr bwMode="auto">
          <a:xfrm>
            <a:off x="3786188" y="2286000"/>
            <a:ext cx="614362" cy="1122363"/>
            <a:chOff x="4527550" y="1196975"/>
            <a:chExt cx="614363" cy="1121827"/>
          </a:xfrm>
        </p:grpSpPr>
        <p:sp>
          <p:nvSpPr>
            <p:cNvPr id="24581" name="Rectangle 12"/>
            <p:cNvSpPr>
              <a:spLocks noChangeArrowheads="1"/>
            </p:cNvSpPr>
            <p:nvPr/>
          </p:nvSpPr>
          <p:spPr bwMode="auto">
            <a:xfrm>
              <a:off x="4527550" y="1196975"/>
              <a:ext cx="614363" cy="4807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4582" name="Rectangle 13"/>
            <p:cNvSpPr>
              <a:spLocks noChangeArrowheads="1"/>
            </p:cNvSpPr>
            <p:nvPr/>
          </p:nvSpPr>
          <p:spPr bwMode="auto">
            <a:xfrm>
              <a:off x="4527550" y="1677758"/>
              <a:ext cx="614363" cy="4823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7703" name="TextBox 14"/>
            <p:cNvSpPr txBox="1">
              <a:spLocks noChangeArrowheads="1"/>
            </p:cNvSpPr>
            <p:nvPr/>
          </p:nvSpPr>
          <p:spPr bwMode="auto">
            <a:xfrm>
              <a:off x="4595813" y="1335088"/>
              <a:ext cx="42191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 c</a:t>
              </a:r>
            </a:p>
          </p:txBody>
        </p:sp>
        <p:sp>
          <p:nvSpPr>
            <p:cNvPr id="27704" name="TextBox 15"/>
            <p:cNvSpPr txBox="1">
              <a:spLocks noChangeArrowheads="1"/>
            </p:cNvSpPr>
            <p:nvPr/>
          </p:nvSpPr>
          <p:spPr bwMode="auto">
            <a:xfrm>
              <a:off x="4595813" y="1816100"/>
              <a:ext cx="489236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</p:grpSp>
      <p:pic>
        <p:nvPicPr>
          <p:cNvPr id="27654" name="Picture 47" descr="pos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714375"/>
            <a:ext cx="1676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5" name="TextBox 49"/>
          <p:cNvSpPr txBox="1">
            <a:spLocks noChangeArrowheads="1"/>
          </p:cNvSpPr>
          <p:nvPr/>
        </p:nvSpPr>
        <p:spPr bwMode="auto">
          <a:xfrm>
            <a:off x="7072313" y="3357563"/>
            <a:ext cx="1546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/>
              <a:t>Emil Post</a:t>
            </a:r>
          </a:p>
          <a:p>
            <a:r>
              <a:rPr lang="it-IT" sz="2800"/>
              <a:t>(1897 – 1954)</a:t>
            </a:r>
          </a:p>
        </p:txBody>
      </p:sp>
      <p:sp>
        <p:nvSpPr>
          <p:cNvPr id="27656" name="TextBox 50"/>
          <p:cNvSpPr txBox="1">
            <a:spLocks noChangeArrowheads="1"/>
          </p:cNvSpPr>
          <p:nvPr/>
        </p:nvSpPr>
        <p:spPr bwMode="auto">
          <a:xfrm>
            <a:off x="1928813" y="642938"/>
            <a:ext cx="4332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Post Correspondence Problem</a:t>
            </a:r>
          </a:p>
        </p:txBody>
      </p:sp>
      <p:grpSp>
        <p:nvGrpSpPr>
          <p:cNvPr id="27657" name="Group 56"/>
          <p:cNvGrpSpPr>
            <a:grpSpLocks/>
          </p:cNvGrpSpPr>
          <p:nvPr/>
        </p:nvGrpSpPr>
        <p:grpSpPr bwMode="auto">
          <a:xfrm>
            <a:off x="285750" y="1214438"/>
            <a:ext cx="1357313" cy="500062"/>
            <a:chOff x="714348" y="1785926"/>
            <a:chExt cx="4786312" cy="1928813"/>
          </a:xfrm>
        </p:grpSpPr>
        <p:sp>
          <p:nvSpPr>
            <p:cNvPr id="27680" name="Oval 21"/>
            <p:cNvSpPr>
              <a:spLocks noChangeArrowheads="1"/>
            </p:cNvSpPr>
            <p:nvPr/>
          </p:nvSpPr>
          <p:spPr bwMode="auto">
            <a:xfrm>
              <a:off x="714348" y="1785926"/>
              <a:ext cx="4786312" cy="192881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27681" name="Group 5"/>
            <p:cNvGrpSpPr>
              <a:grpSpLocks/>
            </p:cNvGrpSpPr>
            <p:nvPr/>
          </p:nvGrpSpPr>
          <p:grpSpPr bwMode="auto">
            <a:xfrm>
              <a:off x="1398560" y="2268527"/>
              <a:ext cx="614363" cy="1122779"/>
              <a:chOff x="2428860" y="1142984"/>
              <a:chExt cx="642942" cy="1164181"/>
            </a:xfrm>
          </p:grpSpPr>
          <p:sp>
            <p:nvSpPr>
              <p:cNvPr id="27697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98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99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7700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27682" name="Group 23"/>
            <p:cNvGrpSpPr>
              <a:grpSpLocks/>
            </p:cNvGrpSpPr>
            <p:nvPr/>
          </p:nvGrpSpPr>
          <p:grpSpPr bwMode="auto">
            <a:xfrm>
              <a:off x="2355823" y="2268527"/>
              <a:ext cx="614362" cy="1122779"/>
              <a:chOff x="3569827" y="1196563"/>
              <a:chExt cx="615387" cy="1122602"/>
            </a:xfrm>
          </p:grpSpPr>
          <p:sp>
            <p:nvSpPr>
              <p:cNvPr id="27693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27694" name="Rectangle 8"/>
              <p:cNvSpPr>
                <a:spLocks noChangeArrowheads="1"/>
              </p:cNvSpPr>
              <p:nvPr/>
            </p:nvSpPr>
            <p:spPr bwMode="auto">
              <a:xfrm>
                <a:off x="3569827" y="1678769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95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7696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27683" name="Group 30"/>
            <p:cNvGrpSpPr>
              <a:grpSpLocks/>
            </p:cNvGrpSpPr>
            <p:nvPr/>
          </p:nvGrpSpPr>
          <p:grpSpPr bwMode="auto">
            <a:xfrm>
              <a:off x="3313085" y="2268526"/>
              <a:ext cx="614363" cy="1121827"/>
              <a:chOff x="4527550" y="1196975"/>
              <a:chExt cx="614363" cy="1121827"/>
            </a:xfrm>
          </p:grpSpPr>
          <p:sp>
            <p:nvSpPr>
              <p:cNvPr id="27689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1013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90" name="Rectangle 13"/>
              <p:cNvSpPr>
                <a:spLocks noChangeArrowheads="1"/>
              </p:cNvSpPr>
              <p:nvPr/>
            </p:nvSpPr>
            <p:spPr bwMode="auto">
              <a:xfrm>
                <a:off x="4527550" y="1677988"/>
                <a:ext cx="614363" cy="482600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91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7692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  <p:grpSp>
          <p:nvGrpSpPr>
            <p:cNvPr id="27684" name="Group 36"/>
            <p:cNvGrpSpPr>
              <a:grpSpLocks/>
            </p:cNvGrpSpPr>
            <p:nvPr/>
          </p:nvGrpSpPr>
          <p:grpSpPr bwMode="auto">
            <a:xfrm>
              <a:off x="4270348" y="2268526"/>
              <a:ext cx="614362" cy="1121827"/>
              <a:chOff x="5484813" y="1196975"/>
              <a:chExt cx="614362" cy="1121827"/>
            </a:xfrm>
          </p:grpSpPr>
          <p:sp>
            <p:nvSpPr>
              <p:cNvPr id="27685" name="Rectangle 17"/>
              <p:cNvSpPr>
                <a:spLocks noChangeArrowheads="1"/>
              </p:cNvSpPr>
              <p:nvPr/>
            </p:nvSpPr>
            <p:spPr bwMode="auto">
              <a:xfrm>
                <a:off x="5484813" y="1196975"/>
                <a:ext cx="614362" cy="481013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86" name="Rectangle 18"/>
              <p:cNvSpPr>
                <a:spLocks noChangeArrowheads="1"/>
              </p:cNvSpPr>
              <p:nvPr/>
            </p:nvSpPr>
            <p:spPr bwMode="auto">
              <a:xfrm>
                <a:off x="5484813" y="1677988"/>
                <a:ext cx="614362" cy="482600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7687" name="TextBox 19"/>
              <p:cNvSpPr txBox="1">
                <a:spLocks noChangeArrowheads="1"/>
              </p:cNvSpPr>
              <p:nvPr/>
            </p:nvSpPr>
            <p:spPr bwMode="auto">
              <a:xfrm>
                <a:off x="5484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7688" name="TextBox 20"/>
              <p:cNvSpPr txBox="1">
                <a:spLocks noChangeArrowheads="1"/>
              </p:cNvSpPr>
              <p:nvPr/>
            </p:nvSpPr>
            <p:spPr bwMode="auto">
              <a:xfrm>
                <a:off x="5553075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785938" y="2286000"/>
            <a:ext cx="614362" cy="1122363"/>
            <a:chOff x="2428860" y="1142984"/>
            <a:chExt cx="642942" cy="1164181"/>
          </a:xfrm>
        </p:grpSpPr>
        <p:sp>
          <p:nvSpPr>
            <p:cNvPr id="27676" name="Rectangle 1"/>
            <p:cNvSpPr>
              <a:spLocks noChangeArrowheads="1"/>
            </p:cNvSpPr>
            <p:nvPr/>
          </p:nvSpPr>
          <p:spPr bwMode="auto">
            <a:xfrm>
              <a:off x="2428860" y="1142984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77" name="Rectangle 2"/>
            <p:cNvSpPr>
              <a:spLocks noChangeArrowheads="1"/>
            </p:cNvSpPr>
            <p:nvPr/>
          </p:nvSpPr>
          <p:spPr bwMode="auto">
            <a:xfrm>
              <a:off x="2428860" y="1643050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7678" name="TextBox 3"/>
            <p:cNvSpPr txBox="1">
              <a:spLocks noChangeArrowheads="1"/>
            </p:cNvSpPr>
            <p:nvPr/>
          </p:nvSpPr>
          <p:spPr bwMode="auto">
            <a:xfrm>
              <a:off x="2571736" y="1285860"/>
              <a:ext cx="356188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</a:t>
              </a:r>
            </a:p>
          </p:txBody>
        </p:sp>
        <p:sp>
          <p:nvSpPr>
            <p:cNvPr id="27679" name="TextBox 4"/>
            <p:cNvSpPr txBox="1">
              <a:spLocks noChangeArrowheads="1"/>
            </p:cNvSpPr>
            <p:nvPr/>
          </p:nvSpPr>
          <p:spPr bwMode="auto">
            <a:xfrm>
              <a:off x="2500298" y="1785926"/>
              <a:ext cx="532126" cy="521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ba</a:t>
              </a:r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2786063" y="2286000"/>
            <a:ext cx="614362" cy="1104900"/>
            <a:chOff x="3569827" y="1196563"/>
            <a:chExt cx="615387" cy="1104727"/>
          </a:xfrm>
        </p:grpSpPr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3569827" y="1196563"/>
              <a:ext cx="615387" cy="4825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3569827" y="1679087"/>
              <a:ext cx="615387" cy="4825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7674" name="TextBox 9"/>
            <p:cNvSpPr txBox="1">
              <a:spLocks noChangeArrowheads="1"/>
            </p:cNvSpPr>
            <p:nvPr/>
          </p:nvSpPr>
          <p:spPr bwMode="auto">
            <a:xfrm>
              <a:off x="3706580" y="1334336"/>
              <a:ext cx="32251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</a:t>
              </a:r>
            </a:p>
          </p:txBody>
        </p:sp>
        <p:sp>
          <p:nvSpPr>
            <p:cNvPr id="27675" name="TextBox 10"/>
            <p:cNvSpPr txBox="1">
              <a:spLocks noChangeArrowheads="1"/>
            </p:cNvSpPr>
            <p:nvPr/>
          </p:nvSpPr>
          <p:spPr bwMode="auto">
            <a:xfrm>
              <a:off x="3638203" y="1816542"/>
              <a:ext cx="48668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ab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3786188" y="2286000"/>
            <a:ext cx="614362" cy="1122363"/>
            <a:chOff x="4527550" y="1196975"/>
            <a:chExt cx="614363" cy="1121827"/>
          </a:xfrm>
        </p:grpSpPr>
        <p:sp>
          <p:nvSpPr>
            <p:cNvPr id="81" name="Rectangle 12"/>
            <p:cNvSpPr>
              <a:spLocks noChangeArrowheads="1"/>
            </p:cNvSpPr>
            <p:nvPr/>
          </p:nvSpPr>
          <p:spPr bwMode="auto">
            <a:xfrm>
              <a:off x="4527550" y="1196975"/>
              <a:ext cx="614363" cy="4807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4527550" y="1677758"/>
              <a:ext cx="614363" cy="4823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7670" name="TextBox 14"/>
            <p:cNvSpPr txBox="1">
              <a:spLocks noChangeArrowheads="1"/>
            </p:cNvSpPr>
            <p:nvPr/>
          </p:nvSpPr>
          <p:spPr bwMode="auto">
            <a:xfrm>
              <a:off x="4595813" y="1335088"/>
              <a:ext cx="42191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 c</a:t>
              </a:r>
            </a:p>
          </p:txBody>
        </p:sp>
        <p:sp>
          <p:nvSpPr>
            <p:cNvPr id="27671" name="TextBox 15"/>
            <p:cNvSpPr txBox="1">
              <a:spLocks noChangeArrowheads="1"/>
            </p:cNvSpPr>
            <p:nvPr/>
          </p:nvSpPr>
          <p:spPr bwMode="auto">
            <a:xfrm>
              <a:off x="4595813" y="1816100"/>
              <a:ext cx="489236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</p:grpSp>
      <p:grpSp>
        <p:nvGrpSpPr>
          <p:cNvPr id="13" name="Group 30"/>
          <p:cNvGrpSpPr>
            <a:grpSpLocks/>
          </p:cNvGrpSpPr>
          <p:nvPr/>
        </p:nvGrpSpPr>
        <p:grpSpPr bwMode="auto">
          <a:xfrm>
            <a:off x="3786188" y="2286000"/>
            <a:ext cx="614362" cy="1122363"/>
            <a:chOff x="4527550" y="1196975"/>
            <a:chExt cx="614363" cy="1121827"/>
          </a:xfrm>
        </p:grpSpPr>
        <p:sp>
          <p:nvSpPr>
            <p:cNvPr id="86" name="Rectangle 12"/>
            <p:cNvSpPr>
              <a:spLocks noChangeArrowheads="1"/>
            </p:cNvSpPr>
            <p:nvPr/>
          </p:nvSpPr>
          <p:spPr bwMode="auto">
            <a:xfrm>
              <a:off x="4527550" y="1196975"/>
              <a:ext cx="614363" cy="4807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7" name="Rectangle 13"/>
            <p:cNvSpPr>
              <a:spLocks noChangeArrowheads="1"/>
            </p:cNvSpPr>
            <p:nvPr/>
          </p:nvSpPr>
          <p:spPr bwMode="auto">
            <a:xfrm>
              <a:off x="4527550" y="1677758"/>
              <a:ext cx="614363" cy="4823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7666" name="TextBox 14"/>
            <p:cNvSpPr txBox="1">
              <a:spLocks noChangeArrowheads="1"/>
            </p:cNvSpPr>
            <p:nvPr/>
          </p:nvSpPr>
          <p:spPr bwMode="auto">
            <a:xfrm>
              <a:off x="4595813" y="1335088"/>
              <a:ext cx="42191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 c</a:t>
              </a:r>
            </a:p>
          </p:txBody>
        </p:sp>
        <p:sp>
          <p:nvSpPr>
            <p:cNvPr id="27667" name="TextBox 15"/>
            <p:cNvSpPr txBox="1">
              <a:spLocks noChangeArrowheads="1"/>
            </p:cNvSpPr>
            <p:nvPr/>
          </p:nvSpPr>
          <p:spPr bwMode="auto">
            <a:xfrm>
              <a:off x="4595813" y="1816100"/>
              <a:ext cx="489236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</p:grp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4214813" y="4500563"/>
            <a:ext cx="5699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6000" b="1"/>
              <a:t>...</a:t>
            </a:r>
          </a:p>
        </p:txBody>
      </p:sp>
      <p:sp>
        <p:nvSpPr>
          <p:cNvPr id="65" name="Lightning Bolt 64"/>
          <p:cNvSpPr/>
          <p:nvPr/>
        </p:nvSpPr>
        <p:spPr bwMode="auto">
          <a:xfrm>
            <a:off x="5072066" y="3500438"/>
            <a:ext cx="914400" cy="9144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2601E-6 L -0.04375 0.2945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2601E-6 L -0.18385 0.29456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4624E-7 L 0.00434 0.2957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2601E-6 L -0.02639 0.2945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6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 txBox="1">
            <a:spLocks noChangeArrowheads="1"/>
          </p:cNvSpPr>
          <p:nvPr/>
        </p:nvSpPr>
        <p:spPr bwMode="auto">
          <a:xfrm>
            <a:off x="3413125" y="425450"/>
            <a:ext cx="2076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Il quattro</a:t>
            </a:r>
            <a:endParaRPr lang="en-GB" baseline="0"/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2411413" y="1916113"/>
            <a:ext cx="4635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400" baseline="0"/>
              <a:t>4</a:t>
            </a:r>
            <a:endParaRPr lang="en-GB" baseline="0"/>
          </a:p>
        </p:txBody>
      </p:sp>
      <p:pic>
        <p:nvPicPr>
          <p:cNvPr id="4100" name="Picture 2" descr="peop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03788" y="1854200"/>
            <a:ext cx="1473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516688" y="2060575"/>
            <a:ext cx="703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aseline="0"/>
              <a:t>noi</a:t>
            </a:r>
            <a:endParaRPr lang="en-GB" baseline="0"/>
          </a:p>
        </p:txBody>
      </p:sp>
      <p:pic>
        <p:nvPicPr>
          <p:cNvPr id="4102" name="Picture 7" descr="churc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4652963"/>
            <a:ext cx="1439862" cy="115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Text Box 8"/>
          <p:cNvSpPr txBox="1">
            <a:spLocks noChangeArrowheads="1"/>
          </p:cNvSpPr>
          <p:nvPr/>
        </p:nvSpPr>
        <p:spPr bwMode="auto">
          <a:xfrm>
            <a:off x="1116013" y="4941888"/>
            <a:ext cx="3216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>
                <a:latin typeface="Symbol" pitchFamily="18" charset="2"/>
              </a:rPr>
              <a:t>l</a:t>
            </a:r>
            <a:r>
              <a:rPr lang="en-GB" sz="1600" baseline="0">
                <a:latin typeface="Symbol" pitchFamily="18" charset="2"/>
              </a:rPr>
              <a:t> </a:t>
            </a:r>
            <a:r>
              <a:rPr lang="en-GB" sz="3600" baseline="0"/>
              <a:t>xy</a:t>
            </a:r>
            <a:r>
              <a:rPr lang="en-GB" sz="1400" baseline="0"/>
              <a:t> </a:t>
            </a:r>
            <a:r>
              <a:rPr lang="en-GB" sz="3600" baseline="0"/>
              <a:t>.</a:t>
            </a:r>
            <a:r>
              <a:rPr lang="en-GB" sz="1800" baseline="0"/>
              <a:t> </a:t>
            </a:r>
            <a:r>
              <a:rPr lang="en-GB" sz="3600" baseline="0"/>
              <a:t>x(x(x(xy)))</a:t>
            </a:r>
            <a:endParaRPr lang="en-GB" baseline="0"/>
          </a:p>
        </p:txBody>
      </p:sp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6516688" y="4797425"/>
            <a:ext cx="20542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aseline="0"/>
              <a:t>Alonzo Church</a:t>
            </a:r>
          </a:p>
          <a:p>
            <a:r>
              <a:rPr lang="en-GB" baseline="0"/>
              <a:t>Princeton 1930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323850" y="3573463"/>
            <a:ext cx="4413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 baseline="0"/>
              <a:t>{ {} {{}} {{}{{}}} {{}{{}}{{}{{}}}} }</a:t>
            </a:r>
            <a:endParaRPr lang="en-GB" baseline="0"/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6516688" y="3213100"/>
            <a:ext cx="2232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baseline="0"/>
              <a:t>John von Neumann</a:t>
            </a:r>
          </a:p>
          <a:p>
            <a:r>
              <a:rPr lang="en-GB" sz="2000" baseline="0"/>
              <a:t>Budapest 1923</a:t>
            </a:r>
          </a:p>
          <a:p>
            <a:r>
              <a:rPr lang="en-GB" sz="2000" baseline="0"/>
              <a:t>(a 20 anni!)</a:t>
            </a:r>
          </a:p>
        </p:txBody>
      </p:sp>
      <p:pic>
        <p:nvPicPr>
          <p:cNvPr id="4107" name="Picture 17" descr="vonNeuman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32363" y="3213100"/>
            <a:ext cx="1439862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/>
      <p:bldP spid="4101" grpId="0"/>
      <p:bldP spid="4103" grpId="0"/>
      <p:bldP spid="4104" grpId="0"/>
      <p:bldP spid="4105" grpId="0"/>
      <p:bldP spid="410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1"/>
          <p:cNvSpPr>
            <a:spLocks noChangeArrowheads="1"/>
          </p:cNvSpPr>
          <p:nvPr/>
        </p:nvSpPr>
        <p:spPr bwMode="auto">
          <a:xfrm>
            <a:off x="714375" y="1785938"/>
            <a:ext cx="4786313" cy="1928812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t-IT"/>
          </a:p>
        </p:txBody>
      </p:sp>
      <p:grpSp>
        <p:nvGrpSpPr>
          <p:cNvPr id="28675" name="Group 5"/>
          <p:cNvGrpSpPr>
            <a:grpSpLocks/>
          </p:cNvGrpSpPr>
          <p:nvPr/>
        </p:nvGrpSpPr>
        <p:grpSpPr bwMode="auto">
          <a:xfrm>
            <a:off x="1785938" y="2286000"/>
            <a:ext cx="614362" cy="1122363"/>
            <a:chOff x="2428860" y="1142984"/>
            <a:chExt cx="642942" cy="1164181"/>
          </a:xfrm>
        </p:grpSpPr>
        <p:sp>
          <p:nvSpPr>
            <p:cNvPr id="28733" name="Rectangle 1"/>
            <p:cNvSpPr>
              <a:spLocks noChangeArrowheads="1"/>
            </p:cNvSpPr>
            <p:nvPr/>
          </p:nvSpPr>
          <p:spPr bwMode="auto">
            <a:xfrm>
              <a:off x="2428860" y="1142984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734" name="Rectangle 2"/>
            <p:cNvSpPr>
              <a:spLocks noChangeArrowheads="1"/>
            </p:cNvSpPr>
            <p:nvPr/>
          </p:nvSpPr>
          <p:spPr bwMode="auto">
            <a:xfrm>
              <a:off x="2428860" y="1643050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735" name="TextBox 3"/>
            <p:cNvSpPr txBox="1">
              <a:spLocks noChangeArrowheads="1"/>
            </p:cNvSpPr>
            <p:nvPr/>
          </p:nvSpPr>
          <p:spPr bwMode="auto">
            <a:xfrm>
              <a:off x="2571736" y="1285860"/>
              <a:ext cx="356188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</a:t>
              </a:r>
            </a:p>
          </p:txBody>
        </p:sp>
        <p:sp>
          <p:nvSpPr>
            <p:cNvPr id="28736" name="TextBox 4"/>
            <p:cNvSpPr txBox="1">
              <a:spLocks noChangeArrowheads="1"/>
            </p:cNvSpPr>
            <p:nvPr/>
          </p:nvSpPr>
          <p:spPr bwMode="auto">
            <a:xfrm>
              <a:off x="2500298" y="1785926"/>
              <a:ext cx="532126" cy="521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ba</a:t>
              </a:r>
            </a:p>
          </p:txBody>
        </p:sp>
      </p:grpSp>
      <p:grpSp>
        <p:nvGrpSpPr>
          <p:cNvPr id="28676" name="Group 23"/>
          <p:cNvGrpSpPr>
            <a:grpSpLocks/>
          </p:cNvGrpSpPr>
          <p:nvPr/>
        </p:nvGrpSpPr>
        <p:grpSpPr bwMode="auto">
          <a:xfrm>
            <a:off x="2786063" y="2286000"/>
            <a:ext cx="614362" cy="1104900"/>
            <a:chOff x="3569827" y="1196563"/>
            <a:chExt cx="615387" cy="1104727"/>
          </a:xfrm>
        </p:grpSpPr>
        <p:sp>
          <p:nvSpPr>
            <p:cNvPr id="24599" name="Rectangle 7"/>
            <p:cNvSpPr>
              <a:spLocks noChangeArrowheads="1"/>
            </p:cNvSpPr>
            <p:nvPr/>
          </p:nvSpPr>
          <p:spPr bwMode="auto">
            <a:xfrm>
              <a:off x="3569827" y="1196563"/>
              <a:ext cx="615387" cy="4825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24600" name="Rectangle 8"/>
            <p:cNvSpPr>
              <a:spLocks noChangeArrowheads="1"/>
            </p:cNvSpPr>
            <p:nvPr/>
          </p:nvSpPr>
          <p:spPr bwMode="auto">
            <a:xfrm>
              <a:off x="3569827" y="1679087"/>
              <a:ext cx="615387" cy="4825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8731" name="TextBox 9"/>
            <p:cNvSpPr txBox="1">
              <a:spLocks noChangeArrowheads="1"/>
            </p:cNvSpPr>
            <p:nvPr/>
          </p:nvSpPr>
          <p:spPr bwMode="auto">
            <a:xfrm>
              <a:off x="3706580" y="1334336"/>
              <a:ext cx="32251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</a:t>
              </a:r>
            </a:p>
          </p:txBody>
        </p:sp>
        <p:sp>
          <p:nvSpPr>
            <p:cNvPr id="28732" name="TextBox 10"/>
            <p:cNvSpPr txBox="1">
              <a:spLocks noChangeArrowheads="1"/>
            </p:cNvSpPr>
            <p:nvPr/>
          </p:nvSpPr>
          <p:spPr bwMode="auto">
            <a:xfrm>
              <a:off x="3638203" y="1816542"/>
              <a:ext cx="48668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ab</a:t>
              </a:r>
            </a:p>
          </p:txBody>
        </p:sp>
      </p:grpSp>
      <p:grpSp>
        <p:nvGrpSpPr>
          <p:cNvPr id="28677" name="Group 30"/>
          <p:cNvGrpSpPr>
            <a:grpSpLocks/>
          </p:cNvGrpSpPr>
          <p:nvPr/>
        </p:nvGrpSpPr>
        <p:grpSpPr bwMode="auto">
          <a:xfrm>
            <a:off x="3786188" y="2286000"/>
            <a:ext cx="614362" cy="1122363"/>
            <a:chOff x="4527550" y="1196975"/>
            <a:chExt cx="614363" cy="1121827"/>
          </a:xfrm>
        </p:grpSpPr>
        <p:sp>
          <p:nvSpPr>
            <p:cNvPr id="24581" name="Rectangle 12"/>
            <p:cNvSpPr>
              <a:spLocks noChangeArrowheads="1"/>
            </p:cNvSpPr>
            <p:nvPr/>
          </p:nvSpPr>
          <p:spPr bwMode="auto">
            <a:xfrm>
              <a:off x="4527550" y="1196975"/>
              <a:ext cx="614363" cy="4807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4582" name="Rectangle 13"/>
            <p:cNvSpPr>
              <a:spLocks noChangeArrowheads="1"/>
            </p:cNvSpPr>
            <p:nvPr/>
          </p:nvSpPr>
          <p:spPr bwMode="auto">
            <a:xfrm>
              <a:off x="4527550" y="1677758"/>
              <a:ext cx="614363" cy="4823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8727" name="TextBox 14"/>
            <p:cNvSpPr txBox="1">
              <a:spLocks noChangeArrowheads="1"/>
            </p:cNvSpPr>
            <p:nvPr/>
          </p:nvSpPr>
          <p:spPr bwMode="auto">
            <a:xfrm>
              <a:off x="4595813" y="1335088"/>
              <a:ext cx="42191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 c</a:t>
              </a:r>
            </a:p>
          </p:txBody>
        </p:sp>
        <p:sp>
          <p:nvSpPr>
            <p:cNvPr id="28728" name="TextBox 15"/>
            <p:cNvSpPr txBox="1">
              <a:spLocks noChangeArrowheads="1"/>
            </p:cNvSpPr>
            <p:nvPr/>
          </p:nvSpPr>
          <p:spPr bwMode="auto">
            <a:xfrm>
              <a:off x="4595813" y="1816100"/>
              <a:ext cx="489236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</p:grpSp>
      <p:pic>
        <p:nvPicPr>
          <p:cNvPr id="28678" name="Picture 47" descr="pos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714375"/>
            <a:ext cx="1676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Box 49"/>
          <p:cNvSpPr txBox="1">
            <a:spLocks noChangeArrowheads="1"/>
          </p:cNvSpPr>
          <p:nvPr/>
        </p:nvSpPr>
        <p:spPr bwMode="auto">
          <a:xfrm>
            <a:off x="7072313" y="3357563"/>
            <a:ext cx="1546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/>
              <a:t>Emil Post</a:t>
            </a:r>
          </a:p>
          <a:p>
            <a:r>
              <a:rPr lang="it-IT" sz="2800"/>
              <a:t>(1897 – 1954)</a:t>
            </a:r>
          </a:p>
        </p:txBody>
      </p:sp>
      <p:sp>
        <p:nvSpPr>
          <p:cNvPr id="28680" name="TextBox 50"/>
          <p:cNvSpPr txBox="1">
            <a:spLocks noChangeArrowheads="1"/>
          </p:cNvSpPr>
          <p:nvPr/>
        </p:nvSpPr>
        <p:spPr bwMode="auto">
          <a:xfrm>
            <a:off x="1928813" y="642938"/>
            <a:ext cx="4332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Post Correspondence Problem</a:t>
            </a:r>
          </a:p>
        </p:txBody>
      </p:sp>
      <p:grpSp>
        <p:nvGrpSpPr>
          <p:cNvPr id="28681" name="Group 56"/>
          <p:cNvGrpSpPr>
            <a:grpSpLocks/>
          </p:cNvGrpSpPr>
          <p:nvPr/>
        </p:nvGrpSpPr>
        <p:grpSpPr bwMode="auto">
          <a:xfrm>
            <a:off x="285750" y="1214438"/>
            <a:ext cx="1357313" cy="500062"/>
            <a:chOff x="714348" y="1785926"/>
            <a:chExt cx="4786312" cy="1928813"/>
          </a:xfrm>
        </p:grpSpPr>
        <p:sp>
          <p:nvSpPr>
            <p:cNvPr id="28704" name="Oval 21"/>
            <p:cNvSpPr>
              <a:spLocks noChangeArrowheads="1"/>
            </p:cNvSpPr>
            <p:nvPr/>
          </p:nvSpPr>
          <p:spPr bwMode="auto">
            <a:xfrm>
              <a:off x="714348" y="1785926"/>
              <a:ext cx="4786312" cy="192881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28705" name="Group 5"/>
            <p:cNvGrpSpPr>
              <a:grpSpLocks/>
            </p:cNvGrpSpPr>
            <p:nvPr/>
          </p:nvGrpSpPr>
          <p:grpSpPr bwMode="auto">
            <a:xfrm>
              <a:off x="1398560" y="2268527"/>
              <a:ext cx="614363" cy="1122779"/>
              <a:chOff x="2428860" y="1142984"/>
              <a:chExt cx="642942" cy="1164181"/>
            </a:xfrm>
          </p:grpSpPr>
          <p:sp>
            <p:nvSpPr>
              <p:cNvPr id="28721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22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23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24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28706" name="Group 23"/>
            <p:cNvGrpSpPr>
              <a:grpSpLocks/>
            </p:cNvGrpSpPr>
            <p:nvPr/>
          </p:nvGrpSpPr>
          <p:grpSpPr bwMode="auto">
            <a:xfrm>
              <a:off x="2355823" y="2268527"/>
              <a:ext cx="614362" cy="1122779"/>
              <a:chOff x="3569827" y="1196563"/>
              <a:chExt cx="615387" cy="1122602"/>
            </a:xfrm>
          </p:grpSpPr>
          <p:sp>
            <p:nvSpPr>
              <p:cNvPr id="28717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28718" name="Rectangle 8"/>
              <p:cNvSpPr>
                <a:spLocks noChangeArrowheads="1"/>
              </p:cNvSpPr>
              <p:nvPr/>
            </p:nvSpPr>
            <p:spPr bwMode="auto">
              <a:xfrm>
                <a:off x="3569827" y="1678769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9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20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28707" name="Group 30"/>
            <p:cNvGrpSpPr>
              <a:grpSpLocks/>
            </p:cNvGrpSpPr>
            <p:nvPr/>
          </p:nvGrpSpPr>
          <p:grpSpPr bwMode="auto">
            <a:xfrm>
              <a:off x="3313085" y="2268526"/>
              <a:ext cx="614363" cy="1121827"/>
              <a:chOff x="4527550" y="1196975"/>
              <a:chExt cx="614363" cy="1121827"/>
            </a:xfrm>
          </p:grpSpPr>
          <p:sp>
            <p:nvSpPr>
              <p:cNvPr id="28713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1013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4" name="Rectangle 13"/>
              <p:cNvSpPr>
                <a:spLocks noChangeArrowheads="1"/>
              </p:cNvSpPr>
              <p:nvPr/>
            </p:nvSpPr>
            <p:spPr bwMode="auto">
              <a:xfrm>
                <a:off x="4527550" y="1677988"/>
                <a:ext cx="614363" cy="482600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5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16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  <p:grpSp>
          <p:nvGrpSpPr>
            <p:cNvPr id="28708" name="Group 36"/>
            <p:cNvGrpSpPr>
              <a:grpSpLocks/>
            </p:cNvGrpSpPr>
            <p:nvPr/>
          </p:nvGrpSpPr>
          <p:grpSpPr bwMode="auto">
            <a:xfrm>
              <a:off x="4270348" y="2268526"/>
              <a:ext cx="614362" cy="1121827"/>
              <a:chOff x="5484813" y="1196975"/>
              <a:chExt cx="614362" cy="1121827"/>
            </a:xfrm>
          </p:grpSpPr>
          <p:sp>
            <p:nvSpPr>
              <p:cNvPr id="28709" name="Rectangle 17"/>
              <p:cNvSpPr>
                <a:spLocks noChangeArrowheads="1"/>
              </p:cNvSpPr>
              <p:nvPr/>
            </p:nvSpPr>
            <p:spPr bwMode="auto">
              <a:xfrm>
                <a:off x="5484813" y="1196975"/>
                <a:ext cx="614362" cy="481013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0" name="Rectangle 18"/>
              <p:cNvSpPr>
                <a:spLocks noChangeArrowheads="1"/>
              </p:cNvSpPr>
              <p:nvPr/>
            </p:nvSpPr>
            <p:spPr bwMode="auto">
              <a:xfrm>
                <a:off x="5484813" y="1677988"/>
                <a:ext cx="614362" cy="482600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1" name="TextBox 19"/>
              <p:cNvSpPr txBox="1">
                <a:spLocks noChangeArrowheads="1"/>
              </p:cNvSpPr>
              <p:nvPr/>
            </p:nvSpPr>
            <p:spPr bwMode="auto">
              <a:xfrm>
                <a:off x="5484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12" name="TextBox 20"/>
              <p:cNvSpPr txBox="1">
                <a:spLocks noChangeArrowheads="1"/>
              </p:cNvSpPr>
              <p:nvPr/>
            </p:nvSpPr>
            <p:spPr bwMode="auto">
              <a:xfrm>
                <a:off x="5553075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</p:grpSp>
      <p:grpSp>
        <p:nvGrpSpPr>
          <p:cNvPr id="10" name="Group 5"/>
          <p:cNvGrpSpPr>
            <a:grpSpLocks/>
          </p:cNvGrpSpPr>
          <p:nvPr/>
        </p:nvGrpSpPr>
        <p:grpSpPr bwMode="auto">
          <a:xfrm>
            <a:off x="1785938" y="2286000"/>
            <a:ext cx="614362" cy="1122363"/>
            <a:chOff x="2428860" y="1142984"/>
            <a:chExt cx="642942" cy="1164181"/>
          </a:xfrm>
        </p:grpSpPr>
        <p:sp>
          <p:nvSpPr>
            <p:cNvPr id="28700" name="Rectangle 1"/>
            <p:cNvSpPr>
              <a:spLocks noChangeArrowheads="1"/>
            </p:cNvSpPr>
            <p:nvPr/>
          </p:nvSpPr>
          <p:spPr bwMode="auto">
            <a:xfrm>
              <a:off x="2428860" y="1142984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701" name="Rectangle 2"/>
            <p:cNvSpPr>
              <a:spLocks noChangeArrowheads="1"/>
            </p:cNvSpPr>
            <p:nvPr/>
          </p:nvSpPr>
          <p:spPr bwMode="auto">
            <a:xfrm>
              <a:off x="2428860" y="1643050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28702" name="TextBox 3"/>
            <p:cNvSpPr txBox="1">
              <a:spLocks noChangeArrowheads="1"/>
            </p:cNvSpPr>
            <p:nvPr/>
          </p:nvSpPr>
          <p:spPr bwMode="auto">
            <a:xfrm>
              <a:off x="2571736" y="1285860"/>
              <a:ext cx="356188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 dirty="0"/>
                <a:t>b</a:t>
              </a:r>
            </a:p>
          </p:txBody>
        </p:sp>
        <p:sp>
          <p:nvSpPr>
            <p:cNvPr id="28703" name="TextBox 4"/>
            <p:cNvSpPr txBox="1">
              <a:spLocks noChangeArrowheads="1"/>
            </p:cNvSpPr>
            <p:nvPr/>
          </p:nvSpPr>
          <p:spPr bwMode="auto">
            <a:xfrm>
              <a:off x="2500298" y="1785926"/>
              <a:ext cx="532126" cy="521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ba</a:t>
              </a:r>
            </a:p>
          </p:txBody>
        </p:sp>
      </p:grpSp>
      <p:grpSp>
        <p:nvGrpSpPr>
          <p:cNvPr id="11" name="Group 23"/>
          <p:cNvGrpSpPr>
            <a:grpSpLocks/>
          </p:cNvGrpSpPr>
          <p:nvPr/>
        </p:nvGrpSpPr>
        <p:grpSpPr bwMode="auto">
          <a:xfrm>
            <a:off x="2786063" y="2286000"/>
            <a:ext cx="614362" cy="1104900"/>
            <a:chOff x="3569827" y="1196563"/>
            <a:chExt cx="615387" cy="1104727"/>
          </a:xfrm>
        </p:grpSpPr>
        <p:sp>
          <p:nvSpPr>
            <p:cNvPr id="60" name="Rectangle 7"/>
            <p:cNvSpPr>
              <a:spLocks noChangeArrowheads="1"/>
            </p:cNvSpPr>
            <p:nvPr/>
          </p:nvSpPr>
          <p:spPr bwMode="auto">
            <a:xfrm>
              <a:off x="3569827" y="1196563"/>
              <a:ext cx="615387" cy="4825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61" name="Rectangle 8"/>
            <p:cNvSpPr>
              <a:spLocks noChangeArrowheads="1"/>
            </p:cNvSpPr>
            <p:nvPr/>
          </p:nvSpPr>
          <p:spPr bwMode="auto">
            <a:xfrm>
              <a:off x="3569827" y="1679087"/>
              <a:ext cx="615387" cy="482524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8698" name="TextBox 9"/>
            <p:cNvSpPr txBox="1">
              <a:spLocks noChangeArrowheads="1"/>
            </p:cNvSpPr>
            <p:nvPr/>
          </p:nvSpPr>
          <p:spPr bwMode="auto">
            <a:xfrm>
              <a:off x="3706580" y="1334336"/>
              <a:ext cx="32251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</a:t>
              </a:r>
            </a:p>
          </p:txBody>
        </p:sp>
        <p:sp>
          <p:nvSpPr>
            <p:cNvPr id="28699" name="TextBox 10"/>
            <p:cNvSpPr txBox="1">
              <a:spLocks noChangeArrowheads="1"/>
            </p:cNvSpPr>
            <p:nvPr/>
          </p:nvSpPr>
          <p:spPr bwMode="auto">
            <a:xfrm>
              <a:off x="3638203" y="1816542"/>
              <a:ext cx="486681" cy="4847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ab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3786188" y="2286000"/>
            <a:ext cx="614362" cy="1122363"/>
            <a:chOff x="4527550" y="1196975"/>
            <a:chExt cx="614363" cy="1121827"/>
          </a:xfrm>
        </p:grpSpPr>
        <p:sp>
          <p:nvSpPr>
            <p:cNvPr id="81" name="Rectangle 12"/>
            <p:cNvSpPr>
              <a:spLocks noChangeArrowheads="1"/>
            </p:cNvSpPr>
            <p:nvPr/>
          </p:nvSpPr>
          <p:spPr bwMode="auto">
            <a:xfrm>
              <a:off x="4527550" y="1196975"/>
              <a:ext cx="614363" cy="480783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2" name="Rectangle 13"/>
            <p:cNvSpPr>
              <a:spLocks noChangeArrowheads="1"/>
            </p:cNvSpPr>
            <p:nvPr/>
          </p:nvSpPr>
          <p:spPr bwMode="auto">
            <a:xfrm>
              <a:off x="4527550" y="1677758"/>
              <a:ext cx="614363" cy="482370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28694" name="TextBox 14"/>
            <p:cNvSpPr txBox="1">
              <a:spLocks noChangeArrowheads="1"/>
            </p:cNvSpPr>
            <p:nvPr/>
          </p:nvSpPr>
          <p:spPr bwMode="auto">
            <a:xfrm>
              <a:off x="4595813" y="1335088"/>
              <a:ext cx="421910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 c</a:t>
              </a:r>
            </a:p>
          </p:txBody>
        </p:sp>
        <p:sp>
          <p:nvSpPr>
            <p:cNvPr id="28695" name="TextBox 15"/>
            <p:cNvSpPr txBox="1">
              <a:spLocks noChangeArrowheads="1"/>
            </p:cNvSpPr>
            <p:nvPr/>
          </p:nvSpPr>
          <p:spPr bwMode="auto">
            <a:xfrm>
              <a:off x="4595813" y="1816100"/>
              <a:ext cx="489236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ca</a:t>
              </a:r>
            </a:p>
          </p:txBody>
        </p:sp>
      </p:grpSp>
      <p:sp>
        <p:nvSpPr>
          <p:cNvPr id="90" name="TextBox 89"/>
          <p:cNvSpPr txBox="1">
            <a:spLocks noChangeArrowheads="1"/>
          </p:cNvSpPr>
          <p:nvPr/>
        </p:nvSpPr>
        <p:spPr bwMode="auto">
          <a:xfrm>
            <a:off x="4214813" y="4500563"/>
            <a:ext cx="56991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6000" b="1"/>
              <a:t>...</a:t>
            </a:r>
          </a:p>
        </p:txBody>
      </p:sp>
      <p:grpSp>
        <p:nvGrpSpPr>
          <p:cNvPr id="70" name="Group 5"/>
          <p:cNvGrpSpPr>
            <a:grpSpLocks/>
          </p:cNvGrpSpPr>
          <p:nvPr/>
        </p:nvGrpSpPr>
        <p:grpSpPr bwMode="auto">
          <a:xfrm>
            <a:off x="1785918" y="2285992"/>
            <a:ext cx="614362" cy="1122363"/>
            <a:chOff x="2428860" y="1142984"/>
            <a:chExt cx="642942" cy="1164181"/>
          </a:xfrm>
        </p:grpSpPr>
        <p:sp>
          <p:nvSpPr>
            <p:cNvPr id="71" name="Rectangle 1"/>
            <p:cNvSpPr>
              <a:spLocks noChangeArrowheads="1"/>
            </p:cNvSpPr>
            <p:nvPr/>
          </p:nvSpPr>
          <p:spPr bwMode="auto">
            <a:xfrm>
              <a:off x="2428860" y="1142984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2" name="Rectangle 2"/>
            <p:cNvSpPr>
              <a:spLocks noChangeArrowheads="1"/>
            </p:cNvSpPr>
            <p:nvPr/>
          </p:nvSpPr>
          <p:spPr bwMode="auto">
            <a:xfrm>
              <a:off x="2428860" y="1643050"/>
              <a:ext cx="642942" cy="500066"/>
            </a:xfrm>
            <a:prstGeom prst="rect">
              <a:avLst/>
            </a:prstGeom>
            <a:solidFill>
              <a:srgbClr val="FFC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3" name="TextBox 3"/>
            <p:cNvSpPr txBox="1">
              <a:spLocks noChangeArrowheads="1"/>
            </p:cNvSpPr>
            <p:nvPr/>
          </p:nvSpPr>
          <p:spPr bwMode="auto">
            <a:xfrm>
              <a:off x="2571736" y="1285860"/>
              <a:ext cx="356188" cy="5027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 dirty="0"/>
                <a:t>b</a:t>
              </a:r>
            </a:p>
          </p:txBody>
        </p:sp>
        <p:sp>
          <p:nvSpPr>
            <p:cNvPr id="74" name="TextBox 4"/>
            <p:cNvSpPr txBox="1">
              <a:spLocks noChangeArrowheads="1"/>
            </p:cNvSpPr>
            <p:nvPr/>
          </p:nvSpPr>
          <p:spPr bwMode="auto">
            <a:xfrm>
              <a:off x="2500298" y="1785926"/>
              <a:ext cx="532126" cy="521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4000"/>
                <a:t>ba</a:t>
              </a:r>
            </a:p>
          </p:txBody>
        </p:sp>
      </p:grpSp>
      <p:sp>
        <p:nvSpPr>
          <p:cNvPr id="75" name="Lightning Bolt 74"/>
          <p:cNvSpPr/>
          <p:nvPr/>
        </p:nvSpPr>
        <p:spPr bwMode="auto">
          <a:xfrm>
            <a:off x="5072066" y="3500438"/>
            <a:ext cx="914400" cy="914400"/>
          </a:xfrm>
          <a:prstGeom prst="lightningBol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2601E-6 L 0.11371 0.2841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2601E-6 L -0.18385 0.28416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4624E-7 L -0.15312 0.28532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1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52601E-6 L 0.19236 0.28416 " pathEditMode="relative" rAng="0" ptsTypes="AA">
                                      <p:cBhvr>
                                        <p:cTn id="2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6" y="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7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714375" y="1785938"/>
            <a:ext cx="4786313" cy="1928812"/>
            <a:chOff x="714375" y="1785938"/>
            <a:chExt cx="4786313" cy="1928812"/>
          </a:xfrm>
        </p:grpSpPr>
        <p:sp>
          <p:nvSpPr>
            <p:cNvPr id="28674" name="Oval 21"/>
            <p:cNvSpPr>
              <a:spLocks noChangeArrowheads="1"/>
            </p:cNvSpPr>
            <p:nvPr/>
          </p:nvSpPr>
          <p:spPr bwMode="auto">
            <a:xfrm>
              <a:off x="714375" y="1785938"/>
              <a:ext cx="4786313" cy="192881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2" name="Group 5"/>
            <p:cNvGrpSpPr>
              <a:grpSpLocks/>
            </p:cNvGrpSpPr>
            <p:nvPr/>
          </p:nvGrpSpPr>
          <p:grpSpPr bwMode="auto">
            <a:xfrm>
              <a:off x="1785938" y="2286000"/>
              <a:ext cx="614362" cy="1122363"/>
              <a:chOff x="2428860" y="1142984"/>
              <a:chExt cx="642942" cy="1164181"/>
            </a:xfrm>
          </p:grpSpPr>
          <p:sp>
            <p:nvSpPr>
              <p:cNvPr id="28733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34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35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356188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b</a:t>
                </a:r>
              </a:p>
            </p:txBody>
          </p:sp>
          <p:sp>
            <p:nvSpPr>
              <p:cNvPr id="28736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532126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ba</a:t>
                </a:r>
              </a:p>
            </p:txBody>
          </p:sp>
        </p:grpSp>
        <p:grpSp>
          <p:nvGrpSpPr>
            <p:cNvPr id="3" name="Group 23"/>
            <p:cNvGrpSpPr>
              <a:grpSpLocks/>
            </p:cNvGrpSpPr>
            <p:nvPr/>
          </p:nvGrpSpPr>
          <p:grpSpPr bwMode="auto">
            <a:xfrm>
              <a:off x="2786063" y="2286000"/>
              <a:ext cx="614362" cy="1104900"/>
              <a:chOff x="3569827" y="1196563"/>
              <a:chExt cx="615387" cy="1104727"/>
            </a:xfrm>
          </p:grpSpPr>
          <p:sp>
            <p:nvSpPr>
              <p:cNvPr id="24599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5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24600" name="Rectangle 8"/>
              <p:cNvSpPr>
                <a:spLocks noChangeArrowheads="1"/>
              </p:cNvSpPr>
              <p:nvPr/>
            </p:nvSpPr>
            <p:spPr bwMode="auto">
              <a:xfrm>
                <a:off x="3569827" y="1679087"/>
                <a:ext cx="615387" cy="4825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8731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322511" cy="484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a</a:t>
                </a:r>
              </a:p>
            </p:txBody>
          </p:sp>
          <p:sp>
            <p:nvSpPr>
              <p:cNvPr id="28732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486681" cy="4847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ab</a:t>
                </a:r>
              </a:p>
            </p:txBody>
          </p:sp>
        </p:grpSp>
        <p:grpSp>
          <p:nvGrpSpPr>
            <p:cNvPr id="4" name="Group 30"/>
            <p:cNvGrpSpPr>
              <a:grpSpLocks/>
            </p:cNvGrpSpPr>
            <p:nvPr/>
          </p:nvGrpSpPr>
          <p:grpSpPr bwMode="auto">
            <a:xfrm>
              <a:off x="3786188" y="2286000"/>
              <a:ext cx="614362" cy="1122363"/>
              <a:chOff x="4527550" y="1196975"/>
              <a:chExt cx="614363" cy="1121827"/>
            </a:xfrm>
          </p:grpSpPr>
          <p:sp>
            <p:nvSpPr>
              <p:cNvPr id="24581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078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4582" name="Rectangle 13"/>
              <p:cNvSpPr>
                <a:spLocks noChangeArrowheads="1"/>
              </p:cNvSpPr>
              <p:nvPr/>
            </p:nvSpPr>
            <p:spPr bwMode="auto">
              <a:xfrm>
                <a:off x="4527550" y="1677758"/>
                <a:ext cx="614363" cy="48237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28727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421910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c</a:t>
                </a:r>
              </a:p>
            </p:txBody>
          </p:sp>
          <p:sp>
            <p:nvSpPr>
              <p:cNvPr id="28728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48923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ca</a:t>
                </a:r>
              </a:p>
            </p:txBody>
          </p:sp>
        </p:grpSp>
      </p:grpSp>
      <p:pic>
        <p:nvPicPr>
          <p:cNvPr id="28678" name="Picture 47" descr="pos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714375"/>
            <a:ext cx="1676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Box 49"/>
          <p:cNvSpPr txBox="1">
            <a:spLocks noChangeArrowheads="1"/>
          </p:cNvSpPr>
          <p:nvPr/>
        </p:nvSpPr>
        <p:spPr bwMode="auto">
          <a:xfrm>
            <a:off x="7072313" y="3357563"/>
            <a:ext cx="1546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/>
              <a:t>Emil Post</a:t>
            </a:r>
          </a:p>
          <a:p>
            <a:r>
              <a:rPr lang="it-IT" sz="2800"/>
              <a:t>(1897 – 1954)</a:t>
            </a:r>
          </a:p>
        </p:txBody>
      </p:sp>
      <p:sp>
        <p:nvSpPr>
          <p:cNvPr id="28680" name="TextBox 50"/>
          <p:cNvSpPr txBox="1">
            <a:spLocks noChangeArrowheads="1"/>
          </p:cNvSpPr>
          <p:nvPr/>
        </p:nvSpPr>
        <p:spPr bwMode="auto">
          <a:xfrm>
            <a:off x="1928813" y="642938"/>
            <a:ext cx="4332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Post Correspondence Problem</a:t>
            </a: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285750" y="1214438"/>
            <a:ext cx="1357313" cy="500062"/>
            <a:chOff x="714348" y="1785926"/>
            <a:chExt cx="4786312" cy="1928813"/>
          </a:xfrm>
        </p:grpSpPr>
        <p:sp>
          <p:nvSpPr>
            <p:cNvPr id="28704" name="Oval 21"/>
            <p:cNvSpPr>
              <a:spLocks noChangeArrowheads="1"/>
            </p:cNvSpPr>
            <p:nvPr/>
          </p:nvSpPr>
          <p:spPr bwMode="auto">
            <a:xfrm>
              <a:off x="714348" y="1785926"/>
              <a:ext cx="4786312" cy="192881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6" name="Group 5"/>
            <p:cNvGrpSpPr>
              <a:grpSpLocks/>
            </p:cNvGrpSpPr>
            <p:nvPr/>
          </p:nvGrpSpPr>
          <p:grpSpPr bwMode="auto">
            <a:xfrm>
              <a:off x="1398560" y="2268527"/>
              <a:ext cx="614363" cy="1122779"/>
              <a:chOff x="2428860" y="1142984"/>
              <a:chExt cx="642942" cy="1164181"/>
            </a:xfrm>
          </p:grpSpPr>
          <p:sp>
            <p:nvSpPr>
              <p:cNvPr id="28721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22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23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24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7" name="Group 23"/>
            <p:cNvGrpSpPr>
              <a:grpSpLocks/>
            </p:cNvGrpSpPr>
            <p:nvPr/>
          </p:nvGrpSpPr>
          <p:grpSpPr bwMode="auto">
            <a:xfrm>
              <a:off x="2355823" y="2268527"/>
              <a:ext cx="614362" cy="1122779"/>
              <a:chOff x="3569827" y="1196563"/>
              <a:chExt cx="615387" cy="1122602"/>
            </a:xfrm>
          </p:grpSpPr>
          <p:sp>
            <p:nvSpPr>
              <p:cNvPr id="28717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28718" name="Rectangle 8"/>
              <p:cNvSpPr>
                <a:spLocks noChangeArrowheads="1"/>
              </p:cNvSpPr>
              <p:nvPr/>
            </p:nvSpPr>
            <p:spPr bwMode="auto">
              <a:xfrm>
                <a:off x="3569827" y="1678769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9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20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8" name="Group 30"/>
            <p:cNvGrpSpPr>
              <a:grpSpLocks/>
            </p:cNvGrpSpPr>
            <p:nvPr/>
          </p:nvGrpSpPr>
          <p:grpSpPr bwMode="auto">
            <a:xfrm>
              <a:off x="3313085" y="2268526"/>
              <a:ext cx="614363" cy="1121827"/>
              <a:chOff x="4527550" y="1196975"/>
              <a:chExt cx="614363" cy="1121827"/>
            </a:xfrm>
          </p:grpSpPr>
          <p:sp>
            <p:nvSpPr>
              <p:cNvPr id="28713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1013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4" name="Rectangle 13"/>
              <p:cNvSpPr>
                <a:spLocks noChangeArrowheads="1"/>
              </p:cNvSpPr>
              <p:nvPr/>
            </p:nvSpPr>
            <p:spPr bwMode="auto">
              <a:xfrm>
                <a:off x="4527550" y="1677988"/>
                <a:ext cx="614363" cy="482600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5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16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  <p:grpSp>
          <p:nvGrpSpPr>
            <p:cNvPr id="9" name="Group 36"/>
            <p:cNvGrpSpPr>
              <a:grpSpLocks/>
            </p:cNvGrpSpPr>
            <p:nvPr/>
          </p:nvGrpSpPr>
          <p:grpSpPr bwMode="auto">
            <a:xfrm>
              <a:off x="4270348" y="2268526"/>
              <a:ext cx="614362" cy="1121827"/>
              <a:chOff x="5484813" y="1196975"/>
              <a:chExt cx="614362" cy="1121827"/>
            </a:xfrm>
          </p:grpSpPr>
          <p:sp>
            <p:nvSpPr>
              <p:cNvPr id="28709" name="Rectangle 17"/>
              <p:cNvSpPr>
                <a:spLocks noChangeArrowheads="1"/>
              </p:cNvSpPr>
              <p:nvPr/>
            </p:nvSpPr>
            <p:spPr bwMode="auto">
              <a:xfrm>
                <a:off x="5484813" y="1196975"/>
                <a:ext cx="614362" cy="481013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0" name="Rectangle 18"/>
              <p:cNvSpPr>
                <a:spLocks noChangeArrowheads="1"/>
              </p:cNvSpPr>
              <p:nvPr/>
            </p:nvSpPr>
            <p:spPr bwMode="auto">
              <a:xfrm>
                <a:off x="5484813" y="1677988"/>
                <a:ext cx="614362" cy="482600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1" name="TextBox 19"/>
              <p:cNvSpPr txBox="1">
                <a:spLocks noChangeArrowheads="1"/>
              </p:cNvSpPr>
              <p:nvPr/>
            </p:nvSpPr>
            <p:spPr bwMode="auto">
              <a:xfrm>
                <a:off x="5484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12" name="TextBox 20"/>
              <p:cNvSpPr txBox="1">
                <a:spLocks noChangeArrowheads="1"/>
              </p:cNvSpPr>
              <p:nvPr/>
            </p:nvSpPr>
            <p:spPr bwMode="auto">
              <a:xfrm>
                <a:off x="5553075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</p:grpSp>
      <p:grpSp>
        <p:nvGrpSpPr>
          <p:cNvPr id="45" name="Group 44"/>
          <p:cNvGrpSpPr/>
          <p:nvPr/>
        </p:nvGrpSpPr>
        <p:grpSpPr>
          <a:xfrm>
            <a:off x="285720" y="2214554"/>
            <a:ext cx="1357322" cy="500052"/>
            <a:chOff x="714375" y="1785938"/>
            <a:chExt cx="4786313" cy="1928812"/>
          </a:xfrm>
        </p:grpSpPr>
        <p:sp>
          <p:nvSpPr>
            <p:cNvPr id="46" name="Oval 21"/>
            <p:cNvSpPr>
              <a:spLocks noChangeArrowheads="1"/>
            </p:cNvSpPr>
            <p:nvPr/>
          </p:nvSpPr>
          <p:spPr bwMode="auto">
            <a:xfrm>
              <a:off x="714375" y="1785938"/>
              <a:ext cx="4786313" cy="192881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47" name="Group 5"/>
            <p:cNvGrpSpPr>
              <a:grpSpLocks/>
            </p:cNvGrpSpPr>
            <p:nvPr/>
          </p:nvGrpSpPr>
          <p:grpSpPr bwMode="auto">
            <a:xfrm>
              <a:off x="1785938" y="2285999"/>
              <a:ext cx="614362" cy="1122549"/>
              <a:chOff x="2428860" y="1142984"/>
              <a:chExt cx="642942" cy="1164375"/>
            </a:xfrm>
          </p:grpSpPr>
          <p:sp>
            <p:nvSpPr>
              <p:cNvPr id="58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9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0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193325" cy="521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  <p:sp>
            <p:nvSpPr>
              <p:cNvPr id="61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193325" cy="521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</p:grpSp>
        <p:grpSp>
          <p:nvGrpSpPr>
            <p:cNvPr id="48" name="Group 23"/>
            <p:cNvGrpSpPr>
              <a:grpSpLocks/>
            </p:cNvGrpSpPr>
            <p:nvPr/>
          </p:nvGrpSpPr>
          <p:grpSpPr bwMode="auto">
            <a:xfrm>
              <a:off x="2786063" y="2286001"/>
              <a:ext cx="614362" cy="1122779"/>
              <a:chOff x="3569827" y="1196563"/>
              <a:chExt cx="615387" cy="1122602"/>
            </a:xfrm>
          </p:grpSpPr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5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55" name="Rectangle 8"/>
              <p:cNvSpPr>
                <a:spLocks noChangeArrowheads="1"/>
              </p:cNvSpPr>
              <p:nvPr/>
            </p:nvSpPr>
            <p:spPr bwMode="auto">
              <a:xfrm>
                <a:off x="3569827" y="1679087"/>
                <a:ext cx="615387" cy="4825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6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  <p:sp>
            <p:nvSpPr>
              <p:cNvPr id="57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</p:grpSp>
        <p:grpSp>
          <p:nvGrpSpPr>
            <p:cNvPr id="49" name="Group 30"/>
            <p:cNvGrpSpPr>
              <a:grpSpLocks/>
            </p:cNvGrpSpPr>
            <p:nvPr/>
          </p:nvGrpSpPr>
          <p:grpSpPr bwMode="auto">
            <a:xfrm>
              <a:off x="3786188" y="2286001"/>
              <a:ext cx="614362" cy="1122123"/>
              <a:chOff x="4527550" y="1196975"/>
              <a:chExt cx="614363" cy="1121586"/>
            </a:xfrm>
          </p:grpSpPr>
          <p:sp>
            <p:nvSpPr>
              <p:cNvPr id="50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078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1" name="Rectangle 13"/>
              <p:cNvSpPr>
                <a:spLocks noChangeArrowheads="1"/>
              </p:cNvSpPr>
              <p:nvPr/>
            </p:nvSpPr>
            <p:spPr bwMode="auto">
              <a:xfrm>
                <a:off x="4527550" y="1677758"/>
                <a:ext cx="614363" cy="48237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2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269626" cy="502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 dirty="0"/>
                  <a:t> </a:t>
                </a:r>
              </a:p>
            </p:txBody>
          </p:sp>
          <p:sp>
            <p:nvSpPr>
              <p:cNvPr id="53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184731" cy="502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</p:grpSp>
      </p:grpSp>
      <p:sp>
        <p:nvSpPr>
          <p:cNvPr id="62" name="Text Box 7"/>
          <p:cNvSpPr txBox="1">
            <a:spLocks noChangeArrowheads="1"/>
          </p:cNvSpPr>
          <p:nvPr/>
        </p:nvSpPr>
        <p:spPr bwMode="auto">
          <a:xfrm>
            <a:off x="2786050" y="4071942"/>
            <a:ext cx="8338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 baseline="0" dirty="0">
                <a:solidFill>
                  <a:srgbClr val="C00000"/>
                </a:solidFill>
                <a:sym typeface="Wingdings" pitchFamily="2" charset="2"/>
              </a:rPr>
              <a:t>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2.42775E-6 L -0.2257 -0.03745 " pathEditMode="relative" rAng="0" ptsTypes="AA">
                                      <p:cBhvr>
                                        <p:cTn id="11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3" y="-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 Box 6"/>
          <p:cNvSpPr txBox="1">
            <a:spLocks noChangeArrowheads="1"/>
          </p:cNvSpPr>
          <p:nvPr/>
        </p:nvSpPr>
        <p:spPr bwMode="auto">
          <a:xfrm>
            <a:off x="3857620" y="2928934"/>
            <a:ext cx="64294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6000" baseline="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GB" sz="6000" baseline="0" dirty="0">
              <a:solidFill>
                <a:srgbClr val="C00000"/>
              </a:solidFill>
              <a:sym typeface="Wingdings" pitchFamily="2" charset="2"/>
            </a:endParaRPr>
          </a:p>
        </p:txBody>
      </p:sp>
      <p:grpSp>
        <p:nvGrpSpPr>
          <p:cNvPr id="2" name="Group 44"/>
          <p:cNvGrpSpPr/>
          <p:nvPr/>
        </p:nvGrpSpPr>
        <p:grpSpPr>
          <a:xfrm>
            <a:off x="285720" y="2214554"/>
            <a:ext cx="1357322" cy="500052"/>
            <a:chOff x="714375" y="1785938"/>
            <a:chExt cx="4786313" cy="1928812"/>
          </a:xfrm>
        </p:grpSpPr>
        <p:sp>
          <p:nvSpPr>
            <p:cNvPr id="46" name="Oval 21"/>
            <p:cNvSpPr>
              <a:spLocks noChangeArrowheads="1"/>
            </p:cNvSpPr>
            <p:nvPr/>
          </p:nvSpPr>
          <p:spPr bwMode="auto">
            <a:xfrm>
              <a:off x="714375" y="1785938"/>
              <a:ext cx="4786313" cy="192881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785938" y="2285999"/>
              <a:ext cx="614362" cy="1122549"/>
              <a:chOff x="2428860" y="1142984"/>
              <a:chExt cx="642942" cy="1164375"/>
            </a:xfrm>
          </p:grpSpPr>
          <p:sp>
            <p:nvSpPr>
              <p:cNvPr id="58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59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rgbClr val="FFC0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60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193325" cy="521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  <p:sp>
            <p:nvSpPr>
              <p:cNvPr id="61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193325" cy="52143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2786063" y="2286001"/>
              <a:ext cx="614362" cy="1122779"/>
              <a:chOff x="3569827" y="1196563"/>
              <a:chExt cx="615387" cy="1122602"/>
            </a:xfrm>
          </p:grpSpPr>
          <p:sp>
            <p:nvSpPr>
              <p:cNvPr id="54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5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55" name="Rectangle 8"/>
              <p:cNvSpPr>
                <a:spLocks noChangeArrowheads="1"/>
              </p:cNvSpPr>
              <p:nvPr/>
            </p:nvSpPr>
            <p:spPr bwMode="auto">
              <a:xfrm>
                <a:off x="3569827" y="1679087"/>
                <a:ext cx="615387" cy="482524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6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  <p:sp>
            <p:nvSpPr>
              <p:cNvPr id="57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</p:grpSp>
        <p:grpSp>
          <p:nvGrpSpPr>
            <p:cNvPr id="5" name="Group 30"/>
            <p:cNvGrpSpPr>
              <a:grpSpLocks/>
            </p:cNvGrpSpPr>
            <p:nvPr/>
          </p:nvGrpSpPr>
          <p:grpSpPr bwMode="auto">
            <a:xfrm>
              <a:off x="3786188" y="2286001"/>
              <a:ext cx="614362" cy="1122123"/>
              <a:chOff x="4527550" y="1196975"/>
              <a:chExt cx="614363" cy="1121586"/>
            </a:xfrm>
          </p:grpSpPr>
          <p:sp>
            <p:nvSpPr>
              <p:cNvPr id="50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0783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1" name="Rectangle 13"/>
              <p:cNvSpPr>
                <a:spLocks noChangeArrowheads="1"/>
              </p:cNvSpPr>
              <p:nvPr/>
            </p:nvSpPr>
            <p:spPr bwMode="auto">
              <a:xfrm>
                <a:off x="4527550" y="1677758"/>
                <a:ext cx="614363" cy="482370"/>
              </a:xfrm>
              <a:prstGeom prst="rect">
                <a:avLst/>
              </a:prstGeom>
              <a:solidFill>
                <a:schemeClr val="accent3">
                  <a:lumMod val="75000"/>
                </a:schemeClr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it-IT"/>
              </a:p>
            </p:txBody>
          </p:sp>
          <p:sp>
            <p:nvSpPr>
              <p:cNvPr id="52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269626" cy="502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 dirty="0"/>
                  <a:t> </a:t>
                </a:r>
              </a:p>
            </p:txBody>
          </p:sp>
          <p:sp>
            <p:nvSpPr>
              <p:cNvPr id="53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184731" cy="50246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 dirty="0"/>
              </a:p>
            </p:txBody>
          </p:sp>
        </p:grpSp>
      </p:grpSp>
      <p:grpSp>
        <p:nvGrpSpPr>
          <p:cNvPr id="6" name="Group 56"/>
          <p:cNvGrpSpPr>
            <a:grpSpLocks/>
          </p:cNvGrpSpPr>
          <p:nvPr/>
        </p:nvGrpSpPr>
        <p:grpSpPr bwMode="auto">
          <a:xfrm>
            <a:off x="285750" y="1214438"/>
            <a:ext cx="1357313" cy="500062"/>
            <a:chOff x="714348" y="1785926"/>
            <a:chExt cx="4786312" cy="1928813"/>
          </a:xfrm>
        </p:grpSpPr>
        <p:sp>
          <p:nvSpPr>
            <p:cNvPr id="28704" name="Oval 21"/>
            <p:cNvSpPr>
              <a:spLocks noChangeArrowheads="1"/>
            </p:cNvSpPr>
            <p:nvPr/>
          </p:nvSpPr>
          <p:spPr bwMode="auto">
            <a:xfrm>
              <a:off x="714348" y="1785926"/>
              <a:ext cx="4786312" cy="1928813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1398560" y="2268527"/>
              <a:ext cx="614363" cy="1122779"/>
              <a:chOff x="2428860" y="1142984"/>
              <a:chExt cx="642942" cy="1164181"/>
            </a:xfrm>
          </p:grpSpPr>
          <p:sp>
            <p:nvSpPr>
              <p:cNvPr id="28721" name="Rectangle 1"/>
              <p:cNvSpPr>
                <a:spLocks noChangeArrowheads="1"/>
              </p:cNvSpPr>
              <p:nvPr/>
            </p:nvSpPr>
            <p:spPr bwMode="auto">
              <a:xfrm>
                <a:off x="2428860" y="1142984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22" name="Rectangle 2"/>
              <p:cNvSpPr>
                <a:spLocks noChangeArrowheads="1"/>
              </p:cNvSpPr>
              <p:nvPr/>
            </p:nvSpPr>
            <p:spPr bwMode="auto">
              <a:xfrm>
                <a:off x="2428860" y="1643050"/>
                <a:ext cx="642942" cy="500066"/>
              </a:xfrm>
              <a:prstGeom prst="rect">
                <a:avLst/>
              </a:prstGeom>
              <a:solidFill>
                <a:schemeClr val="accent1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23" name="TextBox 3"/>
              <p:cNvSpPr txBox="1">
                <a:spLocks noChangeArrowheads="1"/>
              </p:cNvSpPr>
              <p:nvPr/>
            </p:nvSpPr>
            <p:spPr bwMode="auto">
              <a:xfrm>
                <a:off x="2571736" y="1285860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24" name="TextBox 4"/>
              <p:cNvSpPr txBox="1">
                <a:spLocks noChangeArrowheads="1"/>
              </p:cNvSpPr>
              <p:nvPr/>
            </p:nvSpPr>
            <p:spPr bwMode="auto">
              <a:xfrm>
                <a:off x="2500298" y="1785926"/>
                <a:ext cx="193324" cy="5212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8" name="Group 23"/>
            <p:cNvGrpSpPr>
              <a:grpSpLocks/>
            </p:cNvGrpSpPr>
            <p:nvPr/>
          </p:nvGrpSpPr>
          <p:grpSpPr bwMode="auto">
            <a:xfrm>
              <a:off x="2355823" y="2268527"/>
              <a:ext cx="614362" cy="1122779"/>
              <a:chOff x="3569827" y="1196563"/>
              <a:chExt cx="615387" cy="1122602"/>
            </a:xfrm>
          </p:grpSpPr>
          <p:sp>
            <p:nvSpPr>
              <p:cNvPr id="28717" name="Rectangle 7"/>
              <p:cNvSpPr>
                <a:spLocks noChangeArrowheads="1"/>
              </p:cNvSpPr>
              <p:nvPr/>
            </p:nvSpPr>
            <p:spPr bwMode="auto">
              <a:xfrm>
                <a:off x="3569827" y="1196563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>
                  <a:solidFill>
                    <a:srgbClr val="CC0099"/>
                  </a:solidFill>
                </a:endParaRPr>
              </a:p>
            </p:txBody>
          </p:sp>
          <p:sp>
            <p:nvSpPr>
              <p:cNvPr id="28718" name="Rectangle 8"/>
              <p:cNvSpPr>
                <a:spLocks noChangeArrowheads="1"/>
              </p:cNvSpPr>
              <p:nvPr/>
            </p:nvSpPr>
            <p:spPr bwMode="auto">
              <a:xfrm>
                <a:off x="3569827" y="1678769"/>
                <a:ext cx="615387" cy="482207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9" name="TextBox 9"/>
              <p:cNvSpPr txBox="1">
                <a:spLocks noChangeArrowheads="1"/>
              </p:cNvSpPr>
              <p:nvPr/>
            </p:nvSpPr>
            <p:spPr bwMode="auto">
              <a:xfrm>
                <a:off x="3706580" y="1334336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20" name="TextBox 10"/>
              <p:cNvSpPr txBox="1">
                <a:spLocks noChangeArrowheads="1"/>
              </p:cNvSpPr>
              <p:nvPr/>
            </p:nvSpPr>
            <p:spPr bwMode="auto">
              <a:xfrm>
                <a:off x="3638203" y="1816542"/>
                <a:ext cx="185039" cy="5026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</p:grpSp>
        <p:grpSp>
          <p:nvGrpSpPr>
            <p:cNvPr id="9" name="Group 30"/>
            <p:cNvGrpSpPr>
              <a:grpSpLocks/>
            </p:cNvGrpSpPr>
            <p:nvPr/>
          </p:nvGrpSpPr>
          <p:grpSpPr bwMode="auto">
            <a:xfrm>
              <a:off x="3313085" y="2268526"/>
              <a:ext cx="614363" cy="1121827"/>
              <a:chOff x="4527550" y="1196975"/>
              <a:chExt cx="614363" cy="1121827"/>
            </a:xfrm>
          </p:grpSpPr>
          <p:sp>
            <p:nvSpPr>
              <p:cNvPr id="28713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1013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4" name="Rectangle 13"/>
              <p:cNvSpPr>
                <a:spLocks noChangeArrowheads="1"/>
              </p:cNvSpPr>
              <p:nvPr/>
            </p:nvSpPr>
            <p:spPr bwMode="auto">
              <a:xfrm>
                <a:off x="4527550" y="1677988"/>
                <a:ext cx="614363" cy="482600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5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16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  <p:grpSp>
          <p:nvGrpSpPr>
            <p:cNvPr id="10" name="Group 36"/>
            <p:cNvGrpSpPr>
              <a:grpSpLocks/>
            </p:cNvGrpSpPr>
            <p:nvPr/>
          </p:nvGrpSpPr>
          <p:grpSpPr bwMode="auto">
            <a:xfrm>
              <a:off x="4270348" y="2268526"/>
              <a:ext cx="614362" cy="1121827"/>
              <a:chOff x="5484813" y="1196975"/>
              <a:chExt cx="614362" cy="1121827"/>
            </a:xfrm>
          </p:grpSpPr>
          <p:sp>
            <p:nvSpPr>
              <p:cNvPr id="28709" name="Rectangle 17"/>
              <p:cNvSpPr>
                <a:spLocks noChangeArrowheads="1"/>
              </p:cNvSpPr>
              <p:nvPr/>
            </p:nvSpPr>
            <p:spPr bwMode="auto">
              <a:xfrm>
                <a:off x="5484813" y="1196975"/>
                <a:ext cx="614362" cy="481013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0" name="Rectangle 18"/>
              <p:cNvSpPr>
                <a:spLocks noChangeArrowheads="1"/>
              </p:cNvSpPr>
              <p:nvPr/>
            </p:nvSpPr>
            <p:spPr bwMode="auto">
              <a:xfrm>
                <a:off x="5484813" y="1677988"/>
                <a:ext cx="614362" cy="482600"/>
              </a:xfrm>
              <a:prstGeom prst="rect">
                <a:avLst/>
              </a:prstGeom>
              <a:solidFill>
                <a:srgbClr val="00B0F0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28711" name="TextBox 19"/>
              <p:cNvSpPr txBox="1">
                <a:spLocks noChangeArrowheads="1"/>
              </p:cNvSpPr>
              <p:nvPr/>
            </p:nvSpPr>
            <p:spPr bwMode="auto">
              <a:xfrm>
                <a:off x="5484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28712" name="TextBox 20"/>
              <p:cNvSpPr txBox="1">
                <a:spLocks noChangeArrowheads="1"/>
              </p:cNvSpPr>
              <p:nvPr/>
            </p:nvSpPr>
            <p:spPr bwMode="auto">
              <a:xfrm>
                <a:off x="5553075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</p:grpSp>
      <p:sp>
        <p:nvSpPr>
          <p:cNvPr id="112" name="Text Box 7"/>
          <p:cNvSpPr txBox="1">
            <a:spLocks noChangeArrowheads="1"/>
          </p:cNvSpPr>
          <p:nvPr/>
        </p:nvSpPr>
        <p:spPr bwMode="auto">
          <a:xfrm>
            <a:off x="3714744" y="2928934"/>
            <a:ext cx="833883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6000" baseline="0" dirty="0">
                <a:solidFill>
                  <a:srgbClr val="C00000"/>
                </a:solidFill>
                <a:sym typeface="Wingdings" pitchFamily="2" charset="2"/>
              </a:rPr>
              <a:t></a:t>
            </a:r>
          </a:p>
        </p:txBody>
      </p:sp>
      <p:pic>
        <p:nvPicPr>
          <p:cNvPr id="28678" name="Picture 47" descr="post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75" y="714375"/>
            <a:ext cx="1676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Box 49"/>
          <p:cNvSpPr txBox="1">
            <a:spLocks noChangeArrowheads="1"/>
          </p:cNvSpPr>
          <p:nvPr/>
        </p:nvSpPr>
        <p:spPr bwMode="auto">
          <a:xfrm>
            <a:off x="7072313" y="3357563"/>
            <a:ext cx="1546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/>
              <a:t>Emil Post</a:t>
            </a:r>
          </a:p>
          <a:p>
            <a:r>
              <a:rPr lang="it-IT" sz="2800"/>
              <a:t>(1897 – 1954)</a:t>
            </a:r>
          </a:p>
        </p:txBody>
      </p:sp>
      <p:sp>
        <p:nvSpPr>
          <p:cNvPr id="28680" name="TextBox 50"/>
          <p:cNvSpPr txBox="1">
            <a:spLocks noChangeArrowheads="1"/>
          </p:cNvSpPr>
          <p:nvPr/>
        </p:nvSpPr>
        <p:spPr bwMode="auto">
          <a:xfrm>
            <a:off x="1928813" y="642938"/>
            <a:ext cx="4332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Post Correspondence Problem</a:t>
            </a:r>
          </a:p>
        </p:txBody>
      </p:sp>
      <p:grpSp>
        <p:nvGrpSpPr>
          <p:cNvPr id="11" name="Group 105"/>
          <p:cNvGrpSpPr/>
          <p:nvPr/>
        </p:nvGrpSpPr>
        <p:grpSpPr>
          <a:xfrm>
            <a:off x="285720" y="4214818"/>
            <a:ext cx="1357313" cy="500062"/>
            <a:chOff x="285720" y="4214818"/>
            <a:chExt cx="1357313" cy="500062"/>
          </a:xfrm>
        </p:grpSpPr>
        <p:sp>
          <p:nvSpPr>
            <p:cNvPr id="63" name="Oval 21"/>
            <p:cNvSpPr>
              <a:spLocks noChangeArrowheads="1"/>
            </p:cNvSpPr>
            <p:nvPr/>
          </p:nvSpPr>
          <p:spPr bwMode="auto">
            <a:xfrm>
              <a:off x="285720" y="4214818"/>
              <a:ext cx="1357313" cy="50006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6" name="Rectangle 7"/>
            <p:cNvSpPr>
              <a:spLocks noChangeArrowheads="1"/>
            </p:cNvSpPr>
            <p:nvPr/>
          </p:nvSpPr>
          <p:spPr bwMode="auto">
            <a:xfrm>
              <a:off x="714348" y="4357694"/>
              <a:ext cx="174222" cy="125036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77" name="Rectangle 8"/>
            <p:cNvSpPr>
              <a:spLocks noChangeArrowheads="1"/>
            </p:cNvSpPr>
            <p:nvPr/>
          </p:nvSpPr>
          <p:spPr bwMode="auto">
            <a:xfrm>
              <a:off x="714348" y="4482730"/>
              <a:ext cx="174222" cy="125036"/>
            </a:xfrm>
            <a:prstGeom prst="rect">
              <a:avLst/>
            </a:prstGeom>
            <a:solidFill>
              <a:srgbClr val="99FF66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2" name="Rectangle 12"/>
            <p:cNvSpPr>
              <a:spLocks noChangeArrowheads="1"/>
            </p:cNvSpPr>
            <p:nvPr/>
          </p:nvSpPr>
          <p:spPr bwMode="auto">
            <a:xfrm>
              <a:off x="1071538" y="4357694"/>
              <a:ext cx="174222" cy="124707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73" name="Rectangle 13"/>
            <p:cNvSpPr>
              <a:spLocks noChangeArrowheads="1"/>
            </p:cNvSpPr>
            <p:nvPr/>
          </p:nvSpPr>
          <p:spPr bwMode="auto">
            <a:xfrm>
              <a:off x="1071538" y="4482401"/>
              <a:ext cx="174222" cy="125119"/>
            </a:xfrm>
            <a:prstGeom prst="rect">
              <a:avLst/>
            </a:prstGeom>
            <a:solidFill>
              <a:schemeClr val="accent3">
                <a:lumMod val="85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12" name="Group 106"/>
          <p:cNvGrpSpPr/>
          <p:nvPr/>
        </p:nvGrpSpPr>
        <p:grpSpPr>
          <a:xfrm>
            <a:off x="285720" y="3214686"/>
            <a:ext cx="1357313" cy="500062"/>
            <a:chOff x="285720" y="3214686"/>
            <a:chExt cx="1357313" cy="500062"/>
          </a:xfrm>
        </p:grpSpPr>
        <p:sp>
          <p:nvSpPr>
            <p:cNvPr id="85" name="Oval 21"/>
            <p:cNvSpPr>
              <a:spLocks noChangeArrowheads="1"/>
            </p:cNvSpPr>
            <p:nvPr/>
          </p:nvSpPr>
          <p:spPr bwMode="auto">
            <a:xfrm>
              <a:off x="285720" y="3214686"/>
              <a:ext cx="1357313" cy="500062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2" name="Rectangle 1"/>
            <p:cNvSpPr>
              <a:spLocks noChangeArrowheads="1"/>
            </p:cNvSpPr>
            <p:nvPr/>
          </p:nvSpPr>
          <p:spPr bwMode="auto">
            <a:xfrm>
              <a:off x="479750" y="3339805"/>
              <a:ext cx="174222" cy="12503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3" name="Rectangle 2"/>
            <p:cNvSpPr>
              <a:spLocks noChangeArrowheads="1"/>
            </p:cNvSpPr>
            <p:nvPr/>
          </p:nvSpPr>
          <p:spPr bwMode="auto">
            <a:xfrm>
              <a:off x="479750" y="3464841"/>
              <a:ext cx="174222" cy="12503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8" name="Rectangle 7"/>
            <p:cNvSpPr>
              <a:spLocks noChangeArrowheads="1"/>
            </p:cNvSpPr>
            <p:nvPr/>
          </p:nvSpPr>
          <p:spPr bwMode="auto">
            <a:xfrm>
              <a:off x="751213" y="3339805"/>
              <a:ext cx="174222" cy="125036"/>
            </a:xfrm>
            <a:prstGeom prst="rect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>
                <a:solidFill>
                  <a:srgbClr val="CC0099"/>
                </a:solidFill>
              </a:endParaRPr>
            </a:p>
          </p:txBody>
        </p:sp>
        <p:sp>
          <p:nvSpPr>
            <p:cNvPr id="99" name="Rectangle 8"/>
            <p:cNvSpPr>
              <a:spLocks noChangeArrowheads="1"/>
            </p:cNvSpPr>
            <p:nvPr/>
          </p:nvSpPr>
          <p:spPr bwMode="auto">
            <a:xfrm>
              <a:off x="751213" y="3464841"/>
              <a:ext cx="174222" cy="125036"/>
            </a:xfrm>
            <a:prstGeom prst="rect">
              <a:avLst/>
            </a:prstGeom>
            <a:solidFill>
              <a:srgbClr val="92D05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13" name="Group 30"/>
            <p:cNvGrpSpPr>
              <a:grpSpLocks/>
            </p:cNvGrpSpPr>
            <p:nvPr/>
          </p:nvGrpSpPr>
          <p:grpSpPr bwMode="auto">
            <a:xfrm>
              <a:off x="1022676" y="3339804"/>
              <a:ext cx="174222" cy="290844"/>
              <a:chOff x="4527550" y="1196975"/>
              <a:chExt cx="614363" cy="1121827"/>
            </a:xfrm>
          </p:grpSpPr>
          <p:sp>
            <p:nvSpPr>
              <p:cNvPr id="94" name="Rectangle 12"/>
              <p:cNvSpPr>
                <a:spLocks noChangeArrowheads="1"/>
              </p:cNvSpPr>
              <p:nvPr/>
            </p:nvSpPr>
            <p:spPr bwMode="auto">
              <a:xfrm>
                <a:off x="4527550" y="1196975"/>
                <a:ext cx="614363" cy="481013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5" name="Rectangle 13"/>
              <p:cNvSpPr>
                <a:spLocks noChangeArrowheads="1"/>
              </p:cNvSpPr>
              <p:nvPr/>
            </p:nvSpPr>
            <p:spPr bwMode="auto">
              <a:xfrm>
                <a:off x="4527550" y="1677988"/>
                <a:ext cx="614363" cy="482600"/>
              </a:xfrm>
              <a:prstGeom prst="rect">
                <a:avLst/>
              </a:prstGeom>
              <a:solidFill>
                <a:srgbClr val="FF66CC"/>
              </a:solidFill>
              <a:ln w="9525" algn="ctr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96" name="TextBox 14"/>
              <p:cNvSpPr txBox="1">
                <a:spLocks noChangeArrowheads="1"/>
              </p:cNvSpPr>
              <p:nvPr/>
            </p:nvSpPr>
            <p:spPr bwMode="auto">
              <a:xfrm>
                <a:off x="4595813" y="1335088"/>
                <a:ext cx="184731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endParaRPr lang="it-IT" sz="4000"/>
              </a:p>
            </p:txBody>
          </p:sp>
          <p:sp>
            <p:nvSpPr>
              <p:cNvPr id="97" name="TextBox 15"/>
              <p:cNvSpPr txBox="1">
                <a:spLocks noChangeArrowheads="1"/>
              </p:cNvSpPr>
              <p:nvPr/>
            </p:nvSpPr>
            <p:spPr bwMode="auto">
              <a:xfrm>
                <a:off x="4595813" y="1816100"/>
                <a:ext cx="269626" cy="5027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it-IT" sz="4000"/>
                  <a:t> </a:t>
                </a:r>
              </a:p>
            </p:txBody>
          </p:sp>
        </p:grpSp>
        <p:sp>
          <p:nvSpPr>
            <p:cNvPr id="90" name="Rectangle 17"/>
            <p:cNvSpPr>
              <a:spLocks noChangeArrowheads="1"/>
            </p:cNvSpPr>
            <p:nvPr/>
          </p:nvSpPr>
          <p:spPr bwMode="auto">
            <a:xfrm>
              <a:off x="1294138" y="3339804"/>
              <a:ext cx="174222" cy="124707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91" name="Rectangle 18"/>
            <p:cNvSpPr>
              <a:spLocks noChangeArrowheads="1"/>
            </p:cNvSpPr>
            <p:nvPr/>
          </p:nvSpPr>
          <p:spPr bwMode="auto">
            <a:xfrm>
              <a:off x="1294138" y="3464511"/>
              <a:ext cx="174222" cy="125119"/>
            </a:xfrm>
            <a:prstGeom prst="rect">
              <a:avLst/>
            </a:prstGeom>
            <a:solidFill>
              <a:srgbClr val="FF0000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8" name="TextBox 107"/>
          <p:cNvSpPr txBox="1"/>
          <p:nvPr/>
        </p:nvSpPr>
        <p:spPr>
          <a:xfrm>
            <a:off x="785786" y="5072074"/>
            <a:ext cx="26962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b="1" dirty="0" smtClean="0"/>
              <a:t>.</a:t>
            </a:r>
          </a:p>
          <a:p>
            <a:r>
              <a:rPr lang="it-IT" sz="4000" b="1" dirty="0" smtClean="0"/>
              <a:t>.</a:t>
            </a:r>
          </a:p>
          <a:p>
            <a:r>
              <a:rPr lang="it-IT" sz="4000" b="1" dirty="0"/>
              <a:t>.</a:t>
            </a:r>
          </a:p>
        </p:txBody>
      </p:sp>
      <p:pic>
        <p:nvPicPr>
          <p:cNvPr id="109" name="Immagine 2" descr="macch_turing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2571744"/>
            <a:ext cx="1643074" cy="178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4.9711E-6 L 0.34653 0.29365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9688 0 " pathEditMode="relative" ptsTypes="AA">
                                      <p:cBhvr>
                                        <p:cTn id="22" dur="1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8.15029E-6 L 0.35434 0.13642 " pathEditMode="relative" ptsTypes="AA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0.00624 L 0.20591 0.00508 " pathEditMode="relative" rAng="0" ptsTypes="AA">
                                      <p:cBhvr>
                                        <p:cTn id="33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1" grpId="1"/>
      <p:bldP spid="111" grpId="2"/>
      <p:bldP spid="112" grpId="0"/>
      <p:bldP spid="112" grpId="1"/>
      <p:bldP spid="112" grpId="2"/>
      <p:bldP spid="10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 bwMode="auto">
          <a:xfrm>
            <a:off x="2285984" y="1714488"/>
            <a:ext cx="3857652" cy="3429024"/>
          </a:xfrm>
          <a:prstGeom prst="ellipse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2786050" y="2143116"/>
            <a:ext cx="2919434" cy="2581292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2400" b="0" i="0" u="none" strike="noStrike" cap="none" normalizeH="0" baseline="30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09" name="Immagine 2" descr="macch_turing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2571744"/>
            <a:ext cx="1643074" cy="1785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47" descr="post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75" y="714375"/>
            <a:ext cx="1676400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9" name="TextBox 49"/>
          <p:cNvSpPr txBox="1">
            <a:spLocks noChangeArrowheads="1"/>
          </p:cNvSpPr>
          <p:nvPr/>
        </p:nvSpPr>
        <p:spPr bwMode="auto">
          <a:xfrm>
            <a:off x="7072313" y="3357563"/>
            <a:ext cx="154622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/>
              <a:t>Emil Post</a:t>
            </a:r>
          </a:p>
          <a:p>
            <a:r>
              <a:rPr lang="it-IT" sz="2800"/>
              <a:t>(1897 – 1954)</a:t>
            </a:r>
          </a:p>
        </p:txBody>
      </p:sp>
      <p:sp>
        <p:nvSpPr>
          <p:cNvPr id="28680" name="TextBox 50"/>
          <p:cNvSpPr txBox="1">
            <a:spLocks noChangeArrowheads="1"/>
          </p:cNvSpPr>
          <p:nvPr/>
        </p:nvSpPr>
        <p:spPr bwMode="auto">
          <a:xfrm>
            <a:off x="1928813" y="642938"/>
            <a:ext cx="4332287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4000"/>
              <a:t>Post Correspondence Problem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071802" y="2428868"/>
            <a:ext cx="2357454" cy="2000264"/>
          </a:xfrm>
          <a:prstGeom prst="line">
            <a:avLst/>
          </a:prstGeom>
          <a:solidFill>
            <a:schemeClr val="accent1"/>
          </a:solidFill>
          <a:ln w="450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6" name="Picture 15" descr="lacrimarossa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29520" y="1571612"/>
            <a:ext cx="123816" cy="189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infinit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1219200"/>
            <a:ext cx="4195763" cy="526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3810000" y="519113"/>
            <a:ext cx="19859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800" baseline="0">
                <a:solidFill>
                  <a:srgbClr val="CC0000"/>
                </a:solidFill>
                <a:latin typeface="Monotype Corsiva" pitchFamily="66" charset="0"/>
              </a:rPr>
              <a:t>Il transfinito</a:t>
            </a: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2484438" y="5516563"/>
            <a:ext cx="1008062" cy="3603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771775" y="5516563"/>
            <a:ext cx="431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 baseline="0" dirty="0">
                <a:solidFill>
                  <a:srgbClr val="CC0000"/>
                </a:solidFill>
                <a:latin typeface="Symbol" pitchFamily="18" charset="2"/>
              </a:rPr>
              <a:t>2</a:t>
            </a:r>
            <a:r>
              <a:rPr lang="it-IT" sz="2000" dirty="0">
                <a:solidFill>
                  <a:srgbClr val="CC0000"/>
                </a:solidFill>
                <a:latin typeface="Symbol" pitchFamily="18" charset="2"/>
              </a:rPr>
              <a:t>w</a:t>
            </a:r>
            <a:endParaRPr lang="it-IT" sz="20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  <p:bldP spid="38917" grpId="0" animBg="1"/>
      <p:bldP spid="389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286000" y="304800"/>
            <a:ext cx="454977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I numeri come insiemi</a:t>
            </a:r>
            <a:endParaRPr lang="en-GB" sz="2000" b="1" baseline="0"/>
          </a:p>
          <a:p>
            <a:r>
              <a:rPr lang="en-GB" b="1" baseline="0"/>
              <a:t>(di insiemi di insiemi di insiemi...)</a:t>
            </a:r>
            <a:endParaRPr lang="en-GB" sz="2800" baseline="0"/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762000" y="3505200"/>
            <a:ext cx="8229600" cy="641350"/>
            <a:chOff x="576" y="2064"/>
            <a:chExt cx="5184" cy="404"/>
          </a:xfrm>
        </p:grpSpPr>
        <p:sp>
          <p:nvSpPr>
            <p:cNvPr id="5137" name="Text Box 10"/>
            <p:cNvSpPr txBox="1">
              <a:spLocks noChangeArrowheads="1"/>
            </p:cNvSpPr>
            <p:nvPr/>
          </p:nvSpPr>
          <p:spPr bwMode="auto">
            <a:xfrm>
              <a:off x="576" y="2064"/>
              <a:ext cx="53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600" baseline="0"/>
                <a:t>due</a:t>
              </a:r>
            </a:p>
          </p:txBody>
        </p:sp>
        <p:sp>
          <p:nvSpPr>
            <p:cNvPr id="5138" name="Rectangle 11"/>
            <p:cNvSpPr>
              <a:spLocks noChangeArrowheads="1"/>
            </p:cNvSpPr>
            <p:nvPr/>
          </p:nvSpPr>
          <p:spPr bwMode="auto">
            <a:xfrm>
              <a:off x="1776" y="2064"/>
              <a:ext cx="1220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600" baseline="0"/>
                <a:t>{{}{{}}}</a:t>
              </a:r>
            </a:p>
          </p:txBody>
        </p:sp>
        <p:sp>
          <p:nvSpPr>
            <p:cNvPr id="5139" name="Text Box 12"/>
            <p:cNvSpPr txBox="1">
              <a:spLocks noChangeArrowheads="1"/>
            </p:cNvSpPr>
            <p:nvPr/>
          </p:nvSpPr>
          <p:spPr bwMode="auto">
            <a:xfrm>
              <a:off x="3535" y="2112"/>
              <a:ext cx="222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aseline="0"/>
                <a:t>ovvero: {zero, uno}</a:t>
              </a:r>
            </a:p>
          </p:txBody>
        </p:sp>
      </p:grp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886200" y="1752600"/>
            <a:ext cx="622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 dirty="0"/>
              <a:t>{}</a:t>
            </a:r>
            <a:endParaRPr lang="en-GB" sz="3200" baseline="0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1752600"/>
            <a:ext cx="971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zero</a:t>
            </a:r>
            <a:endParaRPr lang="en-GB" sz="3200" baseline="0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62000" y="2590800"/>
            <a:ext cx="6961188" cy="671513"/>
            <a:chOff x="576" y="1440"/>
            <a:chExt cx="4385" cy="423"/>
          </a:xfrm>
        </p:grpSpPr>
        <p:sp>
          <p:nvSpPr>
            <p:cNvPr id="5134" name="Text Box 5"/>
            <p:cNvSpPr txBox="1">
              <a:spLocks noChangeArrowheads="1"/>
            </p:cNvSpPr>
            <p:nvPr/>
          </p:nvSpPr>
          <p:spPr bwMode="auto">
            <a:xfrm>
              <a:off x="576" y="1440"/>
              <a:ext cx="54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600" baseline="0"/>
                <a:t>uno</a:t>
              </a:r>
            </a:p>
          </p:txBody>
        </p:sp>
        <p:sp>
          <p:nvSpPr>
            <p:cNvPr id="5135" name="Rectangle 6"/>
            <p:cNvSpPr>
              <a:spLocks noChangeArrowheads="1"/>
            </p:cNvSpPr>
            <p:nvPr/>
          </p:nvSpPr>
          <p:spPr bwMode="auto">
            <a:xfrm>
              <a:off x="2304" y="1440"/>
              <a:ext cx="66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600" baseline="0"/>
                <a:t>{{}}</a:t>
              </a:r>
            </a:p>
          </p:txBody>
        </p:sp>
        <p:sp>
          <p:nvSpPr>
            <p:cNvPr id="5136" name="Text Box 7"/>
            <p:cNvSpPr txBox="1">
              <a:spLocks noChangeArrowheads="1"/>
            </p:cNvSpPr>
            <p:nvPr/>
          </p:nvSpPr>
          <p:spPr bwMode="auto">
            <a:xfrm>
              <a:off x="3504" y="1536"/>
              <a:ext cx="1457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GB" sz="2800" baseline="0"/>
                <a:t>ovvero: {zero}</a:t>
              </a: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1066800" y="4419600"/>
            <a:ext cx="290513" cy="1066800"/>
            <a:chOff x="768" y="2592"/>
            <a:chExt cx="183" cy="672"/>
          </a:xfrm>
        </p:grpSpPr>
        <p:sp>
          <p:nvSpPr>
            <p:cNvPr id="5131" name="Text Box 13"/>
            <p:cNvSpPr txBox="1">
              <a:spLocks noChangeArrowheads="1"/>
            </p:cNvSpPr>
            <p:nvPr/>
          </p:nvSpPr>
          <p:spPr bwMode="auto">
            <a:xfrm>
              <a:off x="768" y="2592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•</a:t>
              </a:r>
            </a:p>
          </p:txBody>
        </p:sp>
        <p:sp>
          <p:nvSpPr>
            <p:cNvPr id="5132" name="Text Box 14"/>
            <p:cNvSpPr txBox="1">
              <a:spLocks noChangeArrowheads="1"/>
            </p:cNvSpPr>
            <p:nvPr/>
          </p:nvSpPr>
          <p:spPr bwMode="auto">
            <a:xfrm>
              <a:off x="768" y="2784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 dirty="0"/>
                <a:t>•</a:t>
              </a:r>
            </a:p>
          </p:txBody>
        </p:sp>
        <p:sp>
          <p:nvSpPr>
            <p:cNvPr id="5133" name="Text Box 15"/>
            <p:cNvSpPr txBox="1">
              <a:spLocks noChangeArrowheads="1"/>
            </p:cNvSpPr>
            <p:nvPr/>
          </p:nvSpPr>
          <p:spPr bwMode="auto">
            <a:xfrm>
              <a:off x="768" y="2976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•</a:t>
              </a:r>
            </a:p>
          </p:txBody>
        </p:sp>
      </p:grpSp>
      <p:sp>
        <p:nvSpPr>
          <p:cNvPr id="5129" name="Text Box 16"/>
          <p:cNvSpPr txBox="1">
            <a:spLocks noChangeArrowheads="1"/>
          </p:cNvSpPr>
          <p:nvPr/>
        </p:nvSpPr>
        <p:spPr bwMode="auto">
          <a:xfrm>
            <a:off x="990600" y="5562600"/>
            <a:ext cx="533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 dirty="0">
                <a:solidFill>
                  <a:srgbClr val="C00000"/>
                </a:solidFill>
                <a:sym typeface="Symbol" pitchFamily="18" charset="2"/>
              </a:rPr>
              <a:t></a:t>
            </a:r>
            <a:endParaRPr lang="en-GB" baseline="0" dirty="0">
              <a:solidFill>
                <a:srgbClr val="C00000"/>
              </a:solidFill>
            </a:endParaRPr>
          </a:p>
        </p:txBody>
      </p:sp>
      <p:sp>
        <p:nvSpPr>
          <p:cNvPr id="5130" name="Text Box 23"/>
          <p:cNvSpPr txBox="1">
            <a:spLocks noChangeArrowheads="1"/>
          </p:cNvSpPr>
          <p:nvPr/>
        </p:nvSpPr>
        <p:spPr bwMode="auto">
          <a:xfrm>
            <a:off x="2590800" y="5638800"/>
            <a:ext cx="40179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aseline="0" dirty="0"/>
              <a:t>{zero, </a:t>
            </a:r>
            <a:r>
              <a:rPr lang="en-GB" sz="3200" baseline="0" dirty="0" err="1"/>
              <a:t>uno</a:t>
            </a:r>
            <a:r>
              <a:rPr lang="en-GB" sz="3200" baseline="0" dirty="0"/>
              <a:t>, due, </a:t>
            </a:r>
            <a:r>
              <a:rPr lang="en-GB" sz="3200" baseline="0" dirty="0" err="1"/>
              <a:t>tre</a:t>
            </a:r>
            <a:r>
              <a:rPr lang="en-GB" sz="3200" baseline="0" dirty="0"/>
              <a:t>, ...}</a:t>
            </a:r>
            <a:endParaRPr lang="en-GB" sz="28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  <p:bldP spid="9220" grpId="0" autoUpdateAnimBg="0"/>
      <p:bldP spid="5129" grpId="0"/>
      <p:bldP spid="51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3"/>
          <p:cNvGrpSpPr>
            <a:grpSpLocks/>
          </p:cNvGrpSpPr>
          <p:nvPr/>
        </p:nvGrpSpPr>
        <p:grpSpPr bwMode="auto">
          <a:xfrm>
            <a:off x="1143000" y="1524000"/>
            <a:ext cx="5618163" cy="701675"/>
            <a:chOff x="720" y="3024"/>
            <a:chExt cx="3539" cy="442"/>
          </a:xfrm>
        </p:grpSpPr>
        <p:sp>
          <p:nvSpPr>
            <p:cNvPr id="6160" name="Text Box 4"/>
            <p:cNvSpPr txBox="1">
              <a:spLocks noChangeArrowheads="1"/>
            </p:cNvSpPr>
            <p:nvPr/>
          </p:nvSpPr>
          <p:spPr bwMode="auto">
            <a:xfrm>
              <a:off x="720" y="3024"/>
              <a:ext cx="33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4000" baseline="0">
                  <a:sym typeface="Symbol" pitchFamily="18" charset="2"/>
                </a:rPr>
                <a:t></a:t>
              </a:r>
              <a:endParaRPr lang="en-GB" baseline="0"/>
            </a:p>
          </p:txBody>
        </p:sp>
        <p:sp>
          <p:nvSpPr>
            <p:cNvPr id="6161" name="Text Box 5"/>
            <p:cNvSpPr txBox="1">
              <a:spLocks noChangeArrowheads="1"/>
            </p:cNvSpPr>
            <p:nvPr/>
          </p:nvSpPr>
          <p:spPr bwMode="auto">
            <a:xfrm>
              <a:off x="1728" y="3072"/>
              <a:ext cx="253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{zero, uno, due, tre, ...}</a:t>
              </a:r>
              <a:endParaRPr lang="en-GB" sz="2800" baseline="0"/>
            </a:p>
          </p:txBody>
        </p:sp>
      </p:grp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143000" y="2362200"/>
            <a:ext cx="996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</a:t>
            </a:r>
            <a:r>
              <a:rPr lang="en-GB" sz="3200" baseline="0">
                <a:sym typeface="Symbol" pitchFamily="18" charset="2"/>
              </a:rPr>
              <a:t>+</a:t>
            </a:r>
            <a:r>
              <a:rPr lang="en-GB" sz="1000" baseline="0">
                <a:sym typeface="Symbol" pitchFamily="18" charset="2"/>
              </a:rPr>
              <a:t> </a:t>
            </a:r>
            <a:r>
              <a:rPr lang="en-GB" sz="3200" baseline="0">
                <a:sym typeface="Symbol" pitchFamily="18" charset="2"/>
              </a:rPr>
              <a:t>1</a:t>
            </a:r>
            <a:endParaRPr lang="en-GB" baseline="0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743200" y="2330450"/>
            <a:ext cx="4672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aseline="0"/>
              <a:t>{zero, uno, due, tre, ... , </a:t>
            </a:r>
            <a:r>
              <a:rPr lang="en-GB" sz="4000" baseline="0">
                <a:sym typeface="Symbol" pitchFamily="18" charset="2"/>
              </a:rPr>
              <a:t></a:t>
            </a:r>
            <a:r>
              <a:rPr lang="en-GB" sz="3200" baseline="0"/>
              <a:t>}</a:t>
            </a:r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2362200" y="381000"/>
            <a:ext cx="396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I numeri transfiniti</a:t>
            </a:r>
            <a:endParaRPr lang="en-GB" baseline="0"/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1143000" y="3124200"/>
            <a:ext cx="7339013" cy="733425"/>
            <a:chOff x="720" y="1968"/>
            <a:chExt cx="4623" cy="462"/>
          </a:xfrm>
        </p:grpSpPr>
        <p:sp>
          <p:nvSpPr>
            <p:cNvPr id="6158" name="Text Box 11"/>
            <p:cNvSpPr txBox="1">
              <a:spLocks noChangeArrowheads="1"/>
            </p:cNvSpPr>
            <p:nvPr/>
          </p:nvSpPr>
          <p:spPr bwMode="auto">
            <a:xfrm>
              <a:off x="720" y="1988"/>
              <a:ext cx="6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4000" baseline="0">
                  <a:sym typeface="Symbol" pitchFamily="18" charset="2"/>
                </a:rPr>
                <a:t></a:t>
              </a:r>
              <a:r>
                <a:rPr lang="en-GB" sz="3200" baseline="0">
                  <a:sym typeface="Symbol" pitchFamily="18" charset="2"/>
                </a:rPr>
                <a:t>+</a:t>
              </a:r>
              <a:r>
                <a:rPr lang="en-GB" sz="800" baseline="0">
                  <a:sym typeface="Symbol" pitchFamily="18" charset="2"/>
                </a:rPr>
                <a:t> </a:t>
              </a:r>
              <a:r>
                <a:rPr lang="en-GB" sz="3200" baseline="0">
                  <a:sym typeface="Symbol" pitchFamily="18" charset="2"/>
                </a:rPr>
                <a:t>2</a:t>
              </a:r>
              <a:endParaRPr lang="en-GB" baseline="0"/>
            </a:p>
          </p:txBody>
        </p:sp>
        <p:sp>
          <p:nvSpPr>
            <p:cNvPr id="6159" name="Text Box 12"/>
            <p:cNvSpPr txBox="1">
              <a:spLocks noChangeArrowheads="1"/>
            </p:cNvSpPr>
            <p:nvPr/>
          </p:nvSpPr>
          <p:spPr bwMode="auto">
            <a:xfrm>
              <a:off x="1728" y="1968"/>
              <a:ext cx="3615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200" baseline="0"/>
                <a:t>{zero, uno, due, tre, ... , </a:t>
              </a:r>
              <a:r>
                <a:rPr lang="en-GB" sz="4000" baseline="0">
                  <a:sym typeface="Symbol" pitchFamily="18" charset="2"/>
                </a:rPr>
                <a:t>, </a:t>
              </a:r>
              <a:r>
                <a:rPr lang="en-GB" sz="3200" baseline="0">
                  <a:sym typeface="Symbol" pitchFamily="18" charset="2"/>
                </a:rPr>
                <a:t>+</a:t>
              </a:r>
              <a:r>
                <a:rPr lang="en-GB" sz="1000" baseline="0">
                  <a:sym typeface="Symbol" pitchFamily="18" charset="2"/>
                </a:rPr>
                <a:t> </a:t>
              </a:r>
              <a:r>
                <a:rPr lang="en-GB" sz="3200" baseline="0">
                  <a:sym typeface="Symbol" pitchFamily="18" charset="2"/>
                </a:rPr>
                <a:t>1</a:t>
              </a:r>
              <a:r>
                <a:rPr lang="en-GB" sz="3200" baseline="0"/>
                <a:t>}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1219200" y="3886200"/>
            <a:ext cx="290513" cy="1066800"/>
            <a:chOff x="768" y="2592"/>
            <a:chExt cx="183" cy="672"/>
          </a:xfrm>
        </p:grpSpPr>
        <p:sp>
          <p:nvSpPr>
            <p:cNvPr id="6155" name="Text Box 17"/>
            <p:cNvSpPr txBox="1">
              <a:spLocks noChangeArrowheads="1"/>
            </p:cNvSpPr>
            <p:nvPr/>
          </p:nvSpPr>
          <p:spPr bwMode="auto">
            <a:xfrm>
              <a:off x="768" y="2592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•</a:t>
              </a:r>
            </a:p>
          </p:txBody>
        </p:sp>
        <p:sp>
          <p:nvSpPr>
            <p:cNvPr id="6156" name="Text Box 18"/>
            <p:cNvSpPr txBox="1">
              <a:spLocks noChangeArrowheads="1"/>
            </p:cNvSpPr>
            <p:nvPr/>
          </p:nvSpPr>
          <p:spPr bwMode="auto">
            <a:xfrm>
              <a:off x="768" y="2784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•</a:t>
              </a:r>
            </a:p>
          </p:txBody>
        </p:sp>
        <p:sp>
          <p:nvSpPr>
            <p:cNvPr id="6157" name="Text Box 19"/>
            <p:cNvSpPr txBox="1">
              <a:spLocks noChangeArrowheads="1"/>
            </p:cNvSpPr>
            <p:nvPr/>
          </p:nvSpPr>
          <p:spPr bwMode="auto">
            <a:xfrm>
              <a:off x="768" y="2976"/>
              <a:ext cx="18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baseline="0"/>
                <a:t>•</a:t>
              </a:r>
            </a:p>
          </p:txBody>
        </p:sp>
      </p:grpSp>
      <p:sp>
        <p:nvSpPr>
          <p:cNvPr id="6153" name="Text Box 22"/>
          <p:cNvSpPr txBox="1">
            <a:spLocks noChangeArrowheads="1"/>
          </p:cNvSpPr>
          <p:nvPr/>
        </p:nvSpPr>
        <p:spPr bwMode="auto">
          <a:xfrm>
            <a:off x="1143000" y="5137150"/>
            <a:ext cx="1143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 dirty="0">
                <a:solidFill>
                  <a:srgbClr val="C00000"/>
                </a:solidFill>
                <a:sym typeface="Symbol" pitchFamily="18" charset="2"/>
              </a:rPr>
              <a:t></a:t>
            </a:r>
            <a:r>
              <a:rPr lang="en-GB" sz="3200" baseline="0" dirty="0">
                <a:solidFill>
                  <a:srgbClr val="C00000"/>
                </a:solidFill>
                <a:sym typeface="Symbol" pitchFamily="18" charset="2"/>
              </a:rPr>
              <a:t>+</a:t>
            </a:r>
            <a:r>
              <a:rPr lang="en-GB" sz="1000" baseline="0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GB" sz="4000" baseline="0" dirty="0">
                <a:solidFill>
                  <a:srgbClr val="C00000"/>
                </a:solidFill>
                <a:sym typeface="Symbol" pitchFamily="18" charset="2"/>
              </a:rPr>
              <a:t></a:t>
            </a:r>
            <a:endParaRPr lang="en-GB" baseline="0" dirty="0">
              <a:solidFill>
                <a:srgbClr val="C00000"/>
              </a:solidFill>
            </a:endParaRPr>
          </a:p>
        </p:txBody>
      </p:sp>
      <p:sp>
        <p:nvSpPr>
          <p:cNvPr id="6154" name="Text Box 23"/>
          <p:cNvSpPr txBox="1">
            <a:spLocks noChangeArrowheads="1"/>
          </p:cNvSpPr>
          <p:nvPr/>
        </p:nvSpPr>
        <p:spPr bwMode="auto">
          <a:xfrm>
            <a:off x="2743200" y="5105400"/>
            <a:ext cx="62468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aseline="0" dirty="0"/>
              <a:t>{zero, </a:t>
            </a:r>
            <a:r>
              <a:rPr lang="en-GB" sz="3200" baseline="0" dirty="0" err="1"/>
              <a:t>uno</a:t>
            </a:r>
            <a:r>
              <a:rPr lang="en-GB" sz="3200" baseline="0" dirty="0"/>
              <a:t>, due, </a:t>
            </a:r>
            <a:r>
              <a:rPr lang="en-GB" sz="3200" baseline="0" dirty="0" err="1"/>
              <a:t>tre</a:t>
            </a:r>
            <a:r>
              <a:rPr lang="en-GB" sz="3200" baseline="0" dirty="0"/>
              <a:t>, ... , </a:t>
            </a:r>
            <a:r>
              <a:rPr lang="en-GB" sz="4000" baseline="0" dirty="0">
                <a:sym typeface="Symbol" pitchFamily="18" charset="2"/>
              </a:rPr>
              <a:t>, </a:t>
            </a:r>
            <a:r>
              <a:rPr lang="en-GB" sz="3200" baseline="0" dirty="0">
                <a:sym typeface="Symbol" pitchFamily="18" charset="2"/>
              </a:rPr>
              <a:t>+</a:t>
            </a:r>
            <a:r>
              <a:rPr lang="en-GB" sz="1000" baseline="0" dirty="0">
                <a:sym typeface="Symbol" pitchFamily="18" charset="2"/>
              </a:rPr>
              <a:t> </a:t>
            </a:r>
            <a:r>
              <a:rPr lang="en-GB" sz="3200" baseline="0" dirty="0">
                <a:sym typeface="Symbol" pitchFamily="18" charset="2"/>
              </a:rPr>
              <a:t>1, ...</a:t>
            </a:r>
            <a:r>
              <a:rPr lang="en-GB" sz="3200" baseline="0" dirty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utoUpdateAnimBg="0"/>
      <p:bldP spid="10248" grpId="0" autoUpdateAnimBg="0"/>
      <p:bldP spid="6153" grpId="0"/>
      <p:bldP spid="615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2514600" y="838200"/>
            <a:ext cx="3676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="1" baseline="0"/>
              <a:t>Chi è più grande?</a:t>
            </a:r>
            <a:endParaRPr lang="en-GB" baseline="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819400" y="4446588"/>
            <a:ext cx="3057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4 oppure 4 + 4?</a:t>
            </a:r>
            <a:endParaRPr lang="en-GB" sz="3600" baseline="0">
              <a:sym typeface="Wingdings" pitchFamily="2" charset="2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819400" y="5257800"/>
            <a:ext cx="3314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>
                <a:sym typeface="Symbol" pitchFamily="18" charset="2"/>
              </a:rPr>
              <a:t></a:t>
            </a:r>
            <a:r>
              <a:rPr lang="en-GB" sz="3600" baseline="0"/>
              <a:t> oppure </a:t>
            </a:r>
            <a:r>
              <a:rPr lang="en-GB" sz="3600" baseline="0">
                <a:sym typeface="Symbol" pitchFamily="18" charset="2"/>
              </a:rPr>
              <a:t></a:t>
            </a:r>
            <a:r>
              <a:rPr lang="en-GB" sz="3600" baseline="0"/>
              <a:t> + </a:t>
            </a:r>
            <a:r>
              <a:rPr lang="en-GB" sz="3600" baseline="0">
                <a:sym typeface="Symbol" pitchFamily="18" charset="2"/>
              </a:rPr>
              <a:t></a:t>
            </a:r>
            <a:r>
              <a:rPr lang="en-GB" sz="3600" baseline="0"/>
              <a:t>?</a:t>
            </a:r>
            <a:endParaRPr lang="en-GB" sz="3600" baseline="0">
              <a:sym typeface="Wingdings" pitchFamily="2" charset="2"/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659563" y="4437063"/>
            <a:ext cx="612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 dirty="0">
                <a:sym typeface="Wingdings" pitchFamily="2" charset="2"/>
              </a:rPr>
              <a:t></a:t>
            </a:r>
            <a:endParaRPr lang="en-GB" sz="3600" baseline="0" dirty="0">
              <a:sym typeface="Wingdings" pitchFamily="2" charset="2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6659563" y="5229225"/>
            <a:ext cx="6127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 dirty="0">
                <a:sym typeface="Wingdings" pitchFamily="2" charset="2"/>
              </a:rPr>
              <a:t></a:t>
            </a:r>
            <a:endParaRPr lang="en-GB" sz="3600" baseline="0" dirty="0">
              <a:sym typeface="Wingdings" pitchFamily="2" charset="2"/>
            </a:endParaRPr>
          </a:p>
        </p:txBody>
      </p:sp>
      <p:pic>
        <p:nvPicPr>
          <p:cNvPr id="7175" name="Immagine 7" descr="sumolb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1928813"/>
            <a:ext cx="1643062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2293" grpId="0" autoUpdateAnimBg="0"/>
      <p:bldP spid="12294" grpId="0" autoUpdateAnimBg="0"/>
      <p:bldP spid="1229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42" name="Text Box 30"/>
          <p:cNvSpPr txBox="1">
            <a:spLocks noChangeArrowheads="1"/>
          </p:cNvSpPr>
          <p:nvPr/>
        </p:nvSpPr>
        <p:spPr bwMode="auto">
          <a:xfrm>
            <a:off x="3886200" y="3200400"/>
            <a:ext cx="1127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600" baseline="0"/>
              <a:t>4 &lt; 5</a:t>
            </a:r>
            <a:endParaRPr lang="en-GB" baseline="0"/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990600" y="4572000"/>
            <a:ext cx="3352800" cy="685800"/>
            <a:chOff x="624" y="2880"/>
            <a:chExt cx="2112" cy="432"/>
          </a:xfrm>
        </p:grpSpPr>
        <p:sp>
          <p:nvSpPr>
            <p:cNvPr id="8249" name="Oval 54"/>
            <p:cNvSpPr>
              <a:spLocks noChangeArrowheads="1"/>
            </p:cNvSpPr>
            <p:nvPr/>
          </p:nvSpPr>
          <p:spPr bwMode="auto">
            <a:xfrm>
              <a:off x="624" y="2880"/>
              <a:ext cx="211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50" name="Picture 5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4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1" name="Picture 56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56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2" name="Picture 57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3" name="Picture 58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4" name="Picture 59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55" name="Group 61"/>
            <p:cNvGrpSpPr>
              <a:grpSpLocks/>
            </p:cNvGrpSpPr>
            <p:nvPr/>
          </p:nvGrpSpPr>
          <p:grpSpPr bwMode="auto">
            <a:xfrm>
              <a:off x="1824" y="2976"/>
              <a:ext cx="567" cy="288"/>
              <a:chOff x="3456" y="3504"/>
              <a:chExt cx="567" cy="288"/>
            </a:xfrm>
          </p:grpSpPr>
          <p:sp>
            <p:nvSpPr>
              <p:cNvPr id="8256" name="Text Box 62"/>
              <p:cNvSpPr txBox="1">
                <a:spLocks noChangeArrowheads="1"/>
              </p:cNvSpPr>
              <p:nvPr/>
            </p:nvSpPr>
            <p:spPr bwMode="auto">
              <a:xfrm>
                <a:off x="3456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57" name="Text Box 63"/>
              <p:cNvSpPr txBox="1">
                <a:spLocks noChangeArrowheads="1"/>
              </p:cNvSpPr>
              <p:nvPr/>
            </p:nvSpPr>
            <p:spPr bwMode="auto">
              <a:xfrm>
                <a:off x="3648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58" name="Text Box 64"/>
              <p:cNvSpPr txBox="1">
                <a:spLocks noChangeArrowheads="1"/>
              </p:cNvSpPr>
              <p:nvPr/>
            </p:nvSpPr>
            <p:spPr bwMode="auto">
              <a:xfrm>
                <a:off x="3840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</p:grpSp>
      </p:grpSp>
      <p:grpSp>
        <p:nvGrpSpPr>
          <p:cNvPr id="4" name="Group 174"/>
          <p:cNvGrpSpPr>
            <a:grpSpLocks/>
          </p:cNvGrpSpPr>
          <p:nvPr/>
        </p:nvGrpSpPr>
        <p:grpSpPr bwMode="auto">
          <a:xfrm>
            <a:off x="1547813" y="3500438"/>
            <a:ext cx="6553200" cy="1219200"/>
            <a:chOff x="975" y="2205"/>
            <a:chExt cx="4128" cy="768"/>
          </a:xfrm>
        </p:grpSpPr>
        <p:grpSp>
          <p:nvGrpSpPr>
            <p:cNvPr id="8240" name="Group 129"/>
            <p:cNvGrpSpPr>
              <a:grpSpLocks/>
            </p:cNvGrpSpPr>
            <p:nvPr/>
          </p:nvGrpSpPr>
          <p:grpSpPr bwMode="auto">
            <a:xfrm>
              <a:off x="975" y="2925"/>
              <a:ext cx="3425" cy="42"/>
              <a:chOff x="975" y="2925"/>
              <a:chExt cx="3425" cy="42"/>
            </a:xfrm>
          </p:grpSpPr>
          <p:cxnSp>
            <p:nvCxnSpPr>
              <p:cNvPr id="8244" name="AutoShape 71"/>
              <p:cNvCxnSpPr>
                <a:cxnSpLocks noChangeShapeType="1"/>
              </p:cNvCxnSpPr>
              <p:nvPr/>
            </p:nvCxnSpPr>
            <p:spPr bwMode="auto">
              <a:xfrm rot="5400000" flipV="1">
                <a:off x="2283" y="1617"/>
                <a:ext cx="42" cy="2657"/>
              </a:xfrm>
              <a:prstGeom prst="curvedConnector3">
                <a:avLst>
                  <a:gd name="adj1" fmla="val -84047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45" name="AutoShape 72"/>
              <p:cNvCxnSpPr>
                <a:cxnSpLocks noChangeShapeType="1"/>
              </p:cNvCxnSpPr>
              <p:nvPr/>
            </p:nvCxnSpPr>
            <p:spPr bwMode="auto">
              <a:xfrm rot="5400000" flipV="1">
                <a:off x="2475" y="1617"/>
                <a:ext cx="42" cy="2657"/>
              </a:xfrm>
              <a:prstGeom prst="curvedConnector3">
                <a:avLst>
                  <a:gd name="adj1" fmla="val -84047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46" name="AutoShape 73"/>
              <p:cNvCxnSpPr>
                <a:cxnSpLocks noChangeShapeType="1"/>
              </p:cNvCxnSpPr>
              <p:nvPr/>
            </p:nvCxnSpPr>
            <p:spPr bwMode="auto">
              <a:xfrm rot="5400000" flipV="1">
                <a:off x="2667" y="1617"/>
                <a:ext cx="42" cy="2657"/>
              </a:xfrm>
              <a:prstGeom prst="curvedConnector3">
                <a:avLst>
                  <a:gd name="adj1" fmla="val -84047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47" name="AutoShape 74"/>
              <p:cNvCxnSpPr>
                <a:cxnSpLocks noChangeShapeType="1"/>
              </p:cNvCxnSpPr>
              <p:nvPr/>
            </p:nvCxnSpPr>
            <p:spPr bwMode="auto">
              <a:xfrm rot="5400000" flipV="1">
                <a:off x="2859" y="1617"/>
                <a:ext cx="42" cy="2657"/>
              </a:xfrm>
              <a:prstGeom prst="curvedConnector3">
                <a:avLst>
                  <a:gd name="adj1" fmla="val -84047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8248" name="AutoShape 75"/>
              <p:cNvCxnSpPr>
                <a:cxnSpLocks noChangeShapeType="1"/>
              </p:cNvCxnSpPr>
              <p:nvPr/>
            </p:nvCxnSpPr>
            <p:spPr bwMode="auto">
              <a:xfrm rot="5400000" flipV="1">
                <a:off x="3051" y="1617"/>
                <a:ext cx="42" cy="2657"/>
              </a:xfrm>
              <a:prstGeom prst="curvedConnector3">
                <a:avLst>
                  <a:gd name="adj1" fmla="val -84047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  <p:grpSp>
          <p:nvGrpSpPr>
            <p:cNvPr id="8241" name="Group 169"/>
            <p:cNvGrpSpPr>
              <a:grpSpLocks/>
            </p:cNvGrpSpPr>
            <p:nvPr/>
          </p:nvGrpSpPr>
          <p:grpSpPr bwMode="auto">
            <a:xfrm>
              <a:off x="4479" y="2205"/>
              <a:ext cx="624" cy="768"/>
              <a:chOff x="4479" y="2205"/>
              <a:chExt cx="624" cy="768"/>
            </a:xfrm>
          </p:grpSpPr>
          <p:sp>
            <p:nvSpPr>
              <p:cNvPr id="8242" name="Arc 78"/>
              <p:cNvSpPr>
                <a:spLocks/>
              </p:cNvSpPr>
              <p:nvPr/>
            </p:nvSpPr>
            <p:spPr bwMode="auto">
              <a:xfrm>
                <a:off x="4719" y="2445"/>
                <a:ext cx="384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43" name="Text Box 79"/>
              <p:cNvSpPr txBox="1">
                <a:spLocks noChangeArrowheads="1"/>
              </p:cNvSpPr>
              <p:nvPr/>
            </p:nvSpPr>
            <p:spPr bwMode="auto">
              <a:xfrm>
                <a:off x="4479" y="2205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4000" baseline="0"/>
                  <a:t>?</a:t>
                </a:r>
                <a:endParaRPr lang="en-GB" baseline="0"/>
              </a:p>
            </p:txBody>
          </p:sp>
        </p:grpSp>
      </p:grpSp>
      <p:grpSp>
        <p:nvGrpSpPr>
          <p:cNvPr id="7" name="Group 151"/>
          <p:cNvGrpSpPr>
            <a:grpSpLocks/>
          </p:cNvGrpSpPr>
          <p:nvPr/>
        </p:nvGrpSpPr>
        <p:grpSpPr bwMode="auto">
          <a:xfrm>
            <a:off x="5181600" y="4572000"/>
            <a:ext cx="3352800" cy="685800"/>
            <a:chOff x="3264" y="2880"/>
            <a:chExt cx="2112" cy="432"/>
          </a:xfrm>
        </p:grpSpPr>
        <p:sp>
          <p:nvSpPr>
            <p:cNvPr id="8229" name="Oval 40"/>
            <p:cNvSpPr>
              <a:spLocks noChangeArrowheads="1"/>
            </p:cNvSpPr>
            <p:nvPr/>
          </p:nvSpPr>
          <p:spPr bwMode="auto">
            <a:xfrm>
              <a:off x="3264" y="2880"/>
              <a:ext cx="211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30" name="Picture 41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4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1" name="Picture 42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96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2" name="Picture 43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8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3" name="Picture 44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80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4" name="Picture 4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5" name="Picture 46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9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236" name="Group 50"/>
            <p:cNvGrpSpPr>
              <a:grpSpLocks/>
            </p:cNvGrpSpPr>
            <p:nvPr/>
          </p:nvGrpSpPr>
          <p:grpSpPr bwMode="auto">
            <a:xfrm>
              <a:off x="4416" y="2976"/>
              <a:ext cx="567" cy="288"/>
              <a:chOff x="3456" y="3504"/>
              <a:chExt cx="567" cy="288"/>
            </a:xfrm>
          </p:grpSpPr>
          <p:sp>
            <p:nvSpPr>
              <p:cNvPr id="8237" name="Text Box 47"/>
              <p:cNvSpPr txBox="1">
                <a:spLocks noChangeArrowheads="1"/>
              </p:cNvSpPr>
              <p:nvPr/>
            </p:nvSpPr>
            <p:spPr bwMode="auto">
              <a:xfrm>
                <a:off x="3456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38" name="Text Box 48"/>
              <p:cNvSpPr txBox="1">
                <a:spLocks noChangeArrowheads="1"/>
              </p:cNvSpPr>
              <p:nvPr/>
            </p:nvSpPr>
            <p:spPr bwMode="auto">
              <a:xfrm>
                <a:off x="3648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39" name="Text Box 49"/>
              <p:cNvSpPr txBox="1">
                <a:spLocks noChangeArrowheads="1"/>
              </p:cNvSpPr>
              <p:nvPr/>
            </p:nvSpPr>
            <p:spPr bwMode="auto">
              <a:xfrm>
                <a:off x="3840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</p:grpSp>
      </p:grpSp>
      <p:sp>
        <p:nvSpPr>
          <p:cNvPr id="8199" name="Oval 2"/>
          <p:cNvSpPr>
            <a:spLocks noChangeArrowheads="1"/>
          </p:cNvSpPr>
          <p:nvPr/>
        </p:nvSpPr>
        <p:spPr bwMode="auto">
          <a:xfrm>
            <a:off x="1981200" y="1600200"/>
            <a:ext cx="1524000" cy="1447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8200" name="Picture 5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420938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6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0338" y="1916113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7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2276475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3" name="Picture 8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700213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4" name="Oval 3"/>
          <p:cNvSpPr>
            <a:spLocks noChangeArrowheads="1"/>
          </p:cNvSpPr>
          <p:nvPr/>
        </p:nvSpPr>
        <p:spPr bwMode="auto">
          <a:xfrm>
            <a:off x="5638800" y="1676400"/>
            <a:ext cx="1524000" cy="14478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pic>
        <p:nvPicPr>
          <p:cNvPr id="8205" name="Picture 14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25" y="2492375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6" name="Picture 15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1989138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7" name="Picture 16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1981200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8" name="Picture 17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2362200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9" name="Picture 18" descr="caro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773238"/>
            <a:ext cx="39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10" name="Text Box 102"/>
          <p:cNvSpPr txBox="1">
            <a:spLocks noChangeArrowheads="1"/>
          </p:cNvSpPr>
          <p:nvPr/>
        </p:nvSpPr>
        <p:spPr bwMode="auto">
          <a:xfrm>
            <a:off x="381000" y="304800"/>
            <a:ext cx="290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 baseline="0"/>
              <a:t>Chi è più grande?</a:t>
            </a:r>
            <a:endParaRPr lang="en-GB" sz="1800" baseline="0"/>
          </a:p>
        </p:txBody>
      </p:sp>
      <p:grpSp>
        <p:nvGrpSpPr>
          <p:cNvPr id="9" name="Group 154"/>
          <p:cNvGrpSpPr>
            <a:grpSpLocks/>
          </p:cNvGrpSpPr>
          <p:nvPr/>
        </p:nvGrpSpPr>
        <p:grpSpPr bwMode="auto">
          <a:xfrm>
            <a:off x="1476375" y="4724400"/>
            <a:ext cx="6624638" cy="763588"/>
            <a:chOff x="930" y="2976"/>
            <a:chExt cx="4173" cy="481"/>
          </a:xfrm>
        </p:grpSpPr>
        <p:grpSp>
          <p:nvGrpSpPr>
            <p:cNvPr id="8220" name="Group 153"/>
            <p:cNvGrpSpPr>
              <a:grpSpLocks/>
            </p:cNvGrpSpPr>
            <p:nvPr/>
          </p:nvGrpSpPr>
          <p:grpSpPr bwMode="auto">
            <a:xfrm>
              <a:off x="930" y="3158"/>
              <a:ext cx="4173" cy="299"/>
              <a:chOff x="930" y="3158"/>
              <a:chExt cx="4173" cy="299"/>
            </a:xfrm>
          </p:grpSpPr>
          <p:sp>
            <p:nvSpPr>
              <p:cNvPr id="8226" name="Line 96"/>
              <p:cNvSpPr>
                <a:spLocks noChangeShapeType="1"/>
              </p:cNvSpPr>
              <p:nvPr/>
            </p:nvSpPr>
            <p:spPr bwMode="auto">
              <a:xfrm flipV="1">
                <a:off x="5103" y="3158"/>
                <a:ext cx="0" cy="2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7" name="Line 97"/>
              <p:cNvSpPr>
                <a:spLocks noChangeShapeType="1"/>
              </p:cNvSpPr>
              <p:nvPr/>
            </p:nvSpPr>
            <p:spPr bwMode="auto">
              <a:xfrm flipV="1">
                <a:off x="930" y="3203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8" name="Line 95"/>
              <p:cNvSpPr>
                <a:spLocks noChangeShapeType="1"/>
              </p:cNvSpPr>
              <p:nvPr/>
            </p:nvSpPr>
            <p:spPr bwMode="auto">
              <a:xfrm>
                <a:off x="930" y="3457"/>
                <a:ext cx="41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cxnSp>
          <p:nvCxnSpPr>
            <p:cNvPr id="8221" name="AutoShape 140"/>
            <p:cNvCxnSpPr>
              <a:cxnSpLocks noChangeShapeType="1"/>
            </p:cNvCxnSpPr>
            <p:nvPr/>
          </p:nvCxnSpPr>
          <p:spPr bwMode="auto">
            <a:xfrm rot="5400000" flipV="1">
              <a:off x="2379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2" name="AutoShape 142"/>
            <p:cNvCxnSpPr>
              <a:cxnSpLocks noChangeShapeType="1"/>
            </p:cNvCxnSpPr>
            <p:nvPr/>
          </p:nvCxnSpPr>
          <p:spPr bwMode="auto">
            <a:xfrm rot="5400000" flipV="1">
              <a:off x="2561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3" name="AutoShape 143"/>
            <p:cNvCxnSpPr>
              <a:cxnSpLocks noChangeShapeType="1"/>
            </p:cNvCxnSpPr>
            <p:nvPr/>
          </p:nvCxnSpPr>
          <p:spPr bwMode="auto">
            <a:xfrm rot="5400000" flipV="1">
              <a:off x="2742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4" name="AutoShape 144"/>
            <p:cNvCxnSpPr>
              <a:cxnSpLocks noChangeShapeType="1"/>
            </p:cNvCxnSpPr>
            <p:nvPr/>
          </p:nvCxnSpPr>
          <p:spPr bwMode="auto">
            <a:xfrm rot="5400000" flipV="1">
              <a:off x="2924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5" name="AutoShape 145"/>
            <p:cNvCxnSpPr>
              <a:cxnSpLocks noChangeShapeType="1"/>
            </p:cNvCxnSpPr>
            <p:nvPr/>
          </p:nvCxnSpPr>
          <p:spPr bwMode="auto">
            <a:xfrm rot="5400000" flipV="1">
              <a:off x="3105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11" name="Group 173"/>
          <p:cNvGrpSpPr>
            <a:grpSpLocks/>
          </p:cNvGrpSpPr>
          <p:nvPr/>
        </p:nvGrpSpPr>
        <p:grpSpPr bwMode="auto">
          <a:xfrm>
            <a:off x="2700338" y="765175"/>
            <a:ext cx="4086225" cy="2087563"/>
            <a:chOff x="1701" y="482"/>
            <a:chExt cx="2574" cy="1315"/>
          </a:xfrm>
        </p:grpSpPr>
        <p:sp>
          <p:nvSpPr>
            <p:cNvPr id="8213" name="Line 26"/>
            <p:cNvSpPr>
              <a:spLocks noChangeShapeType="1"/>
            </p:cNvSpPr>
            <p:nvPr/>
          </p:nvSpPr>
          <p:spPr bwMode="auto">
            <a:xfrm>
              <a:off x="1882" y="1389"/>
              <a:ext cx="176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4" name="Line 27"/>
            <p:cNvSpPr>
              <a:spLocks noChangeShapeType="1"/>
            </p:cNvSpPr>
            <p:nvPr/>
          </p:nvSpPr>
          <p:spPr bwMode="auto">
            <a:xfrm>
              <a:off x="1791" y="1162"/>
              <a:ext cx="207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215" name="Line 157"/>
            <p:cNvSpPr>
              <a:spLocks noChangeShapeType="1"/>
            </p:cNvSpPr>
            <p:nvPr/>
          </p:nvSpPr>
          <p:spPr bwMode="auto">
            <a:xfrm>
              <a:off x="1973" y="1661"/>
              <a:ext cx="181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8216" name="Line 168"/>
            <p:cNvSpPr>
              <a:spLocks noChangeShapeType="1"/>
            </p:cNvSpPr>
            <p:nvPr/>
          </p:nvSpPr>
          <p:spPr bwMode="auto">
            <a:xfrm>
              <a:off x="1701" y="1797"/>
              <a:ext cx="22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grpSp>
          <p:nvGrpSpPr>
            <p:cNvPr id="8217" name="Group 170"/>
            <p:cNvGrpSpPr>
              <a:grpSpLocks/>
            </p:cNvGrpSpPr>
            <p:nvPr/>
          </p:nvGrpSpPr>
          <p:grpSpPr bwMode="auto">
            <a:xfrm>
              <a:off x="3651" y="482"/>
              <a:ext cx="624" cy="768"/>
              <a:chOff x="4479" y="2205"/>
              <a:chExt cx="624" cy="768"/>
            </a:xfrm>
          </p:grpSpPr>
          <p:sp>
            <p:nvSpPr>
              <p:cNvPr id="8218" name="Arc 171"/>
              <p:cNvSpPr>
                <a:spLocks/>
              </p:cNvSpPr>
              <p:nvPr/>
            </p:nvSpPr>
            <p:spPr bwMode="auto">
              <a:xfrm>
                <a:off x="4719" y="2445"/>
                <a:ext cx="384" cy="52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 type="stealth" w="lg" len="lg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9" name="Text Box 172"/>
              <p:cNvSpPr txBox="1">
                <a:spLocks noChangeArrowheads="1"/>
              </p:cNvSpPr>
              <p:nvPr/>
            </p:nvSpPr>
            <p:spPr bwMode="auto">
              <a:xfrm>
                <a:off x="4479" y="2205"/>
                <a:ext cx="336" cy="44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4000" baseline="0"/>
                  <a:t>?</a:t>
                </a:r>
                <a:endParaRPr lang="en-GB" baseline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990600" y="4572000"/>
            <a:ext cx="3352800" cy="685800"/>
            <a:chOff x="624" y="2880"/>
            <a:chExt cx="2112" cy="432"/>
          </a:xfrm>
        </p:grpSpPr>
        <p:sp>
          <p:nvSpPr>
            <p:cNvPr id="8249" name="Oval 54"/>
            <p:cNvSpPr>
              <a:spLocks noChangeArrowheads="1"/>
            </p:cNvSpPr>
            <p:nvPr/>
          </p:nvSpPr>
          <p:spPr bwMode="auto">
            <a:xfrm>
              <a:off x="624" y="2880"/>
              <a:ext cx="211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50" name="Picture 5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4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1" name="Picture 56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56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2" name="Picture 57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3" name="Picture 58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4" name="Picture 59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1824" y="2976"/>
              <a:ext cx="567" cy="288"/>
              <a:chOff x="3456" y="3504"/>
              <a:chExt cx="567" cy="288"/>
            </a:xfrm>
          </p:grpSpPr>
          <p:sp>
            <p:nvSpPr>
              <p:cNvPr id="8256" name="Text Box 62"/>
              <p:cNvSpPr txBox="1">
                <a:spLocks noChangeArrowheads="1"/>
              </p:cNvSpPr>
              <p:nvPr/>
            </p:nvSpPr>
            <p:spPr bwMode="auto">
              <a:xfrm>
                <a:off x="3456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57" name="Text Box 63"/>
              <p:cNvSpPr txBox="1">
                <a:spLocks noChangeArrowheads="1"/>
              </p:cNvSpPr>
              <p:nvPr/>
            </p:nvSpPr>
            <p:spPr bwMode="auto">
              <a:xfrm>
                <a:off x="3648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58" name="Text Box 64"/>
              <p:cNvSpPr txBox="1">
                <a:spLocks noChangeArrowheads="1"/>
              </p:cNvSpPr>
              <p:nvPr/>
            </p:nvSpPr>
            <p:spPr bwMode="auto">
              <a:xfrm>
                <a:off x="3840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</p:grpSp>
      </p:grp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3657600" y="5486400"/>
            <a:ext cx="226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|| = |</a:t>
            </a:r>
            <a:r>
              <a:rPr lang="en-GB" sz="3200" baseline="0">
                <a:sym typeface="Symbol" pitchFamily="18" charset="2"/>
              </a:rPr>
              <a:t>+1</a:t>
            </a:r>
            <a:r>
              <a:rPr lang="en-GB" sz="4000" baseline="0">
                <a:sym typeface="Symbol" pitchFamily="18" charset="2"/>
              </a:rPr>
              <a:t>|</a:t>
            </a:r>
          </a:p>
        </p:txBody>
      </p:sp>
      <p:grpSp>
        <p:nvGrpSpPr>
          <p:cNvPr id="7" name="Group 151"/>
          <p:cNvGrpSpPr>
            <a:grpSpLocks/>
          </p:cNvGrpSpPr>
          <p:nvPr/>
        </p:nvGrpSpPr>
        <p:grpSpPr bwMode="auto">
          <a:xfrm>
            <a:off x="5181600" y="4572000"/>
            <a:ext cx="3352800" cy="685800"/>
            <a:chOff x="3264" y="2880"/>
            <a:chExt cx="2112" cy="432"/>
          </a:xfrm>
        </p:grpSpPr>
        <p:sp>
          <p:nvSpPr>
            <p:cNvPr id="8229" name="Oval 40"/>
            <p:cNvSpPr>
              <a:spLocks noChangeArrowheads="1"/>
            </p:cNvSpPr>
            <p:nvPr/>
          </p:nvSpPr>
          <p:spPr bwMode="auto">
            <a:xfrm>
              <a:off x="3264" y="2880"/>
              <a:ext cx="211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30" name="Picture 41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4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1" name="Picture 42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96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2" name="Picture 43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8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3" name="Picture 44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80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4" name="Picture 4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5" name="Picture 46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9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8" name="Group 50"/>
            <p:cNvGrpSpPr>
              <a:grpSpLocks/>
            </p:cNvGrpSpPr>
            <p:nvPr/>
          </p:nvGrpSpPr>
          <p:grpSpPr bwMode="auto">
            <a:xfrm>
              <a:off x="4416" y="2976"/>
              <a:ext cx="567" cy="288"/>
              <a:chOff x="3456" y="3504"/>
              <a:chExt cx="567" cy="288"/>
            </a:xfrm>
          </p:grpSpPr>
          <p:sp>
            <p:nvSpPr>
              <p:cNvPr id="8237" name="Text Box 47"/>
              <p:cNvSpPr txBox="1">
                <a:spLocks noChangeArrowheads="1"/>
              </p:cNvSpPr>
              <p:nvPr/>
            </p:nvSpPr>
            <p:spPr bwMode="auto">
              <a:xfrm>
                <a:off x="3456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38" name="Text Box 48"/>
              <p:cNvSpPr txBox="1">
                <a:spLocks noChangeArrowheads="1"/>
              </p:cNvSpPr>
              <p:nvPr/>
            </p:nvSpPr>
            <p:spPr bwMode="auto">
              <a:xfrm>
                <a:off x="3648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39" name="Text Box 49"/>
              <p:cNvSpPr txBox="1">
                <a:spLocks noChangeArrowheads="1"/>
              </p:cNvSpPr>
              <p:nvPr/>
            </p:nvSpPr>
            <p:spPr bwMode="auto">
              <a:xfrm>
                <a:off x="3840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</p:grpSp>
      </p:grpSp>
      <p:grpSp>
        <p:nvGrpSpPr>
          <p:cNvPr id="9" name="Group 154"/>
          <p:cNvGrpSpPr>
            <a:grpSpLocks/>
          </p:cNvGrpSpPr>
          <p:nvPr/>
        </p:nvGrpSpPr>
        <p:grpSpPr bwMode="auto">
          <a:xfrm>
            <a:off x="1476375" y="4724400"/>
            <a:ext cx="6624638" cy="763588"/>
            <a:chOff x="930" y="2976"/>
            <a:chExt cx="4173" cy="481"/>
          </a:xfrm>
        </p:grpSpPr>
        <p:grpSp>
          <p:nvGrpSpPr>
            <p:cNvPr id="10" name="Group 153"/>
            <p:cNvGrpSpPr>
              <a:grpSpLocks/>
            </p:cNvGrpSpPr>
            <p:nvPr/>
          </p:nvGrpSpPr>
          <p:grpSpPr bwMode="auto">
            <a:xfrm>
              <a:off x="930" y="3158"/>
              <a:ext cx="4173" cy="299"/>
              <a:chOff x="930" y="3158"/>
              <a:chExt cx="4173" cy="299"/>
            </a:xfrm>
          </p:grpSpPr>
          <p:sp>
            <p:nvSpPr>
              <p:cNvPr id="8226" name="Line 96"/>
              <p:cNvSpPr>
                <a:spLocks noChangeShapeType="1"/>
              </p:cNvSpPr>
              <p:nvPr/>
            </p:nvSpPr>
            <p:spPr bwMode="auto">
              <a:xfrm flipV="1">
                <a:off x="5103" y="3158"/>
                <a:ext cx="0" cy="2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7" name="Line 97"/>
              <p:cNvSpPr>
                <a:spLocks noChangeShapeType="1"/>
              </p:cNvSpPr>
              <p:nvPr/>
            </p:nvSpPr>
            <p:spPr bwMode="auto">
              <a:xfrm flipV="1">
                <a:off x="930" y="3203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8" name="Line 95"/>
              <p:cNvSpPr>
                <a:spLocks noChangeShapeType="1"/>
              </p:cNvSpPr>
              <p:nvPr/>
            </p:nvSpPr>
            <p:spPr bwMode="auto">
              <a:xfrm>
                <a:off x="930" y="3457"/>
                <a:ext cx="41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cxnSp>
          <p:nvCxnSpPr>
            <p:cNvPr id="8221" name="AutoShape 140"/>
            <p:cNvCxnSpPr>
              <a:cxnSpLocks noChangeShapeType="1"/>
            </p:cNvCxnSpPr>
            <p:nvPr/>
          </p:nvCxnSpPr>
          <p:spPr bwMode="auto">
            <a:xfrm rot="5400000" flipV="1">
              <a:off x="2379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2" name="AutoShape 142"/>
            <p:cNvCxnSpPr>
              <a:cxnSpLocks noChangeShapeType="1"/>
            </p:cNvCxnSpPr>
            <p:nvPr/>
          </p:nvCxnSpPr>
          <p:spPr bwMode="auto">
            <a:xfrm rot="5400000" flipV="1">
              <a:off x="2561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3" name="AutoShape 143"/>
            <p:cNvCxnSpPr>
              <a:cxnSpLocks noChangeShapeType="1"/>
            </p:cNvCxnSpPr>
            <p:nvPr/>
          </p:nvCxnSpPr>
          <p:spPr bwMode="auto">
            <a:xfrm rot="5400000" flipV="1">
              <a:off x="2742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4" name="AutoShape 144"/>
            <p:cNvCxnSpPr>
              <a:cxnSpLocks noChangeShapeType="1"/>
            </p:cNvCxnSpPr>
            <p:nvPr/>
          </p:nvCxnSpPr>
          <p:spPr bwMode="auto">
            <a:xfrm rot="5400000" flipV="1">
              <a:off x="2924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5" name="AutoShape 145"/>
            <p:cNvCxnSpPr>
              <a:cxnSpLocks noChangeShapeType="1"/>
            </p:cNvCxnSpPr>
            <p:nvPr/>
          </p:nvCxnSpPr>
          <p:spPr bwMode="auto">
            <a:xfrm rot="5400000" flipV="1">
              <a:off x="3105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grpSp>
        <p:nvGrpSpPr>
          <p:cNvPr id="68" name="Group 67"/>
          <p:cNvGrpSpPr/>
          <p:nvPr/>
        </p:nvGrpSpPr>
        <p:grpSpPr>
          <a:xfrm>
            <a:off x="381000" y="304800"/>
            <a:ext cx="6781800" cy="3536950"/>
            <a:chOff x="381000" y="304800"/>
            <a:chExt cx="6781800" cy="3536950"/>
          </a:xfrm>
        </p:grpSpPr>
        <p:sp>
          <p:nvSpPr>
            <p:cNvPr id="13342" name="Text Box 30"/>
            <p:cNvSpPr txBox="1">
              <a:spLocks noChangeArrowheads="1"/>
            </p:cNvSpPr>
            <p:nvPr/>
          </p:nvSpPr>
          <p:spPr bwMode="auto">
            <a:xfrm>
              <a:off x="3886200" y="3200400"/>
              <a:ext cx="1127125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3600" baseline="0"/>
                <a:t>4 &lt; 5</a:t>
              </a:r>
              <a:endParaRPr lang="en-GB" baseline="0"/>
            </a:p>
          </p:txBody>
        </p:sp>
        <p:sp>
          <p:nvSpPr>
            <p:cNvPr id="8199" name="Oval 2"/>
            <p:cNvSpPr>
              <a:spLocks noChangeArrowheads="1"/>
            </p:cNvSpPr>
            <p:nvPr/>
          </p:nvSpPr>
          <p:spPr bwMode="auto">
            <a:xfrm>
              <a:off x="1981200" y="1600200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00" name="Picture 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11413" y="2420938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1" name="Picture 6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700338" y="1916113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2" name="Picture 7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43213" y="2276475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3" name="Picture 8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411413" y="1700213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04" name="Oval 3"/>
            <p:cNvSpPr>
              <a:spLocks noChangeArrowheads="1"/>
            </p:cNvSpPr>
            <p:nvPr/>
          </p:nvSpPr>
          <p:spPr bwMode="auto">
            <a:xfrm>
              <a:off x="5638800" y="1676400"/>
              <a:ext cx="1524000" cy="1447800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05" name="Picture 14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372225" y="2492375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1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795963" y="1989138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7" name="Picture 16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553200" y="1981200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8" name="Picture 17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019800" y="2362200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9" name="Picture 18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156325" y="1773238"/>
              <a:ext cx="393700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0" name="Text Box 102"/>
            <p:cNvSpPr txBox="1">
              <a:spLocks noChangeArrowheads="1"/>
            </p:cNvSpPr>
            <p:nvPr/>
          </p:nvSpPr>
          <p:spPr bwMode="auto">
            <a:xfrm>
              <a:off x="381000" y="304800"/>
              <a:ext cx="2901950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 sz="2800" b="1" baseline="0"/>
                <a:t>Chi è più grande?</a:t>
              </a:r>
              <a:endParaRPr lang="en-GB" sz="1800" baseline="0"/>
            </a:p>
          </p:txBody>
        </p:sp>
        <p:grpSp>
          <p:nvGrpSpPr>
            <p:cNvPr id="11" name="Group 173"/>
            <p:cNvGrpSpPr>
              <a:grpSpLocks/>
            </p:cNvGrpSpPr>
            <p:nvPr/>
          </p:nvGrpSpPr>
          <p:grpSpPr bwMode="auto">
            <a:xfrm>
              <a:off x="2700338" y="765175"/>
              <a:ext cx="4086225" cy="2087563"/>
              <a:chOff x="1701" y="482"/>
              <a:chExt cx="2574" cy="1315"/>
            </a:xfrm>
          </p:grpSpPr>
          <p:sp>
            <p:nvSpPr>
              <p:cNvPr id="8213" name="Line 26"/>
              <p:cNvSpPr>
                <a:spLocks noChangeShapeType="1"/>
              </p:cNvSpPr>
              <p:nvPr/>
            </p:nvSpPr>
            <p:spPr bwMode="auto">
              <a:xfrm>
                <a:off x="1882" y="1389"/>
                <a:ext cx="1769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4" name="Line 27"/>
              <p:cNvSpPr>
                <a:spLocks noChangeShapeType="1"/>
              </p:cNvSpPr>
              <p:nvPr/>
            </p:nvSpPr>
            <p:spPr bwMode="auto">
              <a:xfrm>
                <a:off x="1791" y="1162"/>
                <a:ext cx="20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15" name="Line 157"/>
              <p:cNvSpPr>
                <a:spLocks noChangeShapeType="1"/>
              </p:cNvSpPr>
              <p:nvPr/>
            </p:nvSpPr>
            <p:spPr bwMode="auto">
              <a:xfrm>
                <a:off x="1973" y="1661"/>
                <a:ext cx="181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sp>
            <p:nvSpPr>
              <p:cNvPr id="8216" name="Line 168"/>
              <p:cNvSpPr>
                <a:spLocks noChangeShapeType="1"/>
              </p:cNvSpPr>
              <p:nvPr/>
            </p:nvSpPr>
            <p:spPr bwMode="auto">
              <a:xfrm>
                <a:off x="1701" y="1797"/>
                <a:ext cx="226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it-IT"/>
              </a:p>
            </p:txBody>
          </p:sp>
          <p:grpSp>
            <p:nvGrpSpPr>
              <p:cNvPr id="12" name="Group 170"/>
              <p:cNvGrpSpPr>
                <a:grpSpLocks/>
              </p:cNvGrpSpPr>
              <p:nvPr/>
            </p:nvGrpSpPr>
            <p:grpSpPr bwMode="auto">
              <a:xfrm>
                <a:off x="3651" y="482"/>
                <a:ext cx="624" cy="768"/>
                <a:chOff x="4479" y="2205"/>
                <a:chExt cx="624" cy="768"/>
              </a:xfrm>
            </p:grpSpPr>
            <p:sp>
              <p:nvSpPr>
                <p:cNvPr id="8218" name="Arc 171"/>
                <p:cNvSpPr>
                  <a:spLocks/>
                </p:cNvSpPr>
                <p:nvPr/>
              </p:nvSpPr>
              <p:spPr bwMode="auto">
                <a:xfrm>
                  <a:off x="4719" y="2445"/>
                  <a:ext cx="384" cy="528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60000 65536"/>
                    <a:gd name="T7" fmla="*/ 0 60000 65536"/>
                    <a:gd name="T8" fmla="*/ 0 60000 65536"/>
                    <a:gd name="T9" fmla="*/ 0 w 21600"/>
                    <a:gd name="T10" fmla="*/ 0 h 21600"/>
                    <a:gd name="T11" fmla="*/ 21600 w 21600"/>
                    <a:gd name="T12" fmla="*/ 21600 h 216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 type="stealth" w="lg" len="lg"/>
                </a:ln>
              </p:spPr>
              <p:txBody>
                <a:bodyPr wrap="none" anchor="ctr"/>
                <a:lstStyle/>
                <a:p>
                  <a:endParaRPr lang="it-IT"/>
                </a:p>
              </p:txBody>
            </p:sp>
            <p:sp>
              <p:nvSpPr>
                <p:cNvPr id="8219" name="Text Box 172"/>
                <p:cNvSpPr txBox="1">
                  <a:spLocks noChangeArrowheads="1"/>
                </p:cNvSpPr>
                <p:nvPr/>
              </p:nvSpPr>
              <p:spPr bwMode="auto">
                <a:xfrm>
                  <a:off x="4479" y="2205"/>
                  <a:ext cx="336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GB" sz="4000" baseline="0"/>
                    <a:t>?</a:t>
                  </a:r>
                  <a:endParaRPr lang="en-GB" baseline="0"/>
                </a:p>
              </p:txBody>
            </p:sp>
          </p:grpSp>
        </p:grpSp>
      </p:grpSp>
      <p:sp>
        <p:nvSpPr>
          <p:cNvPr id="67" name="TextBox 66"/>
          <p:cNvSpPr txBox="1"/>
          <p:nvPr/>
        </p:nvSpPr>
        <p:spPr>
          <a:xfrm>
            <a:off x="357158" y="500042"/>
            <a:ext cx="321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atin typeface="Lucida Handwriting" pitchFamily="66" charset="0"/>
              </a:rPr>
              <a:t>Cosa è l’infinito </a:t>
            </a:r>
            <a:r>
              <a:rPr lang="it-IT" sz="3600" b="1" dirty="0" smtClean="0">
                <a:latin typeface="Lucida Handwriting" pitchFamily="66" charset="0"/>
              </a:rPr>
              <a:t>?</a:t>
            </a:r>
            <a:endParaRPr lang="it-IT" sz="3600" b="1" dirty="0">
              <a:latin typeface="Lucida Handwriting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990600" y="4572000"/>
            <a:ext cx="3352800" cy="685800"/>
            <a:chOff x="624" y="2880"/>
            <a:chExt cx="2112" cy="432"/>
          </a:xfrm>
        </p:grpSpPr>
        <p:sp>
          <p:nvSpPr>
            <p:cNvPr id="8249" name="Oval 54"/>
            <p:cNvSpPr>
              <a:spLocks noChangeArrowheads="1"/>
            </p:cNvSpPr>
            <p:nvPr/>
          </p:nvSpPr>
          <p:spPr bwMode="auto">
            <a:xfrm>
              <a:off x="624" y="2880"/>
              <a:ext cx="211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50" name="Picture 5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4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1" name="Picture 56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56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2" name="Picture 57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248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3" name="Picture 58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0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54" name="Picture 59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63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61"/>
            <p:cNvGrpSpPr>
              <a:grpSpLocks/>
            </p:cNvGrpSpPr>
            <p:nvPr/>
          </p:nvGrpSpPr>
          <p:grpSpPr bwMode="auto">
            <a:xfrm>
              <a:off x="1824" y="2976"/>
              <a:ext cx="567" cy="288"/>
              <a:chOff x="3456" y="3504"/>
              <a:chExt cx="567" cy="288"/>
            </a:xfrm>
          </p:grpSpPr>
          <p:sp>
            <p:nvSpPr>
              <p:cNvPr id="8256" name="Text Box 62"/>
              <p:cNvSpPr txBox="1">
                <a:spLocks noChangeArrowheads="1"/>
              </p:cNvSpPr>
              <p:nvPr/>
            </p:nvSpPr>
            <p:spPr bwMode="auto">
              <a:xfrm>
                <a:off x="3456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57" name="Text Box 63"/>
              <p:cNvSpPr txBox="1">
                <a:spLocks noChangeArrowheads="1"/>
              </p:cNvSpPr>
              <p:nvPr/>
            </p:nvSpPr>
            <p:spPr bwMode="auto">
              <a:xfrm>
                <a:off x="3648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 dirty="0"/>
                  <a:t>•</a:t>
                </a:r>
              </a:p>
            </p:txBody>
          </p:sp>
          <p:sp>
            <p:nvSpPr>
              <p:cNvPr id="8258" name="Text Box 64"/>
              <p:cNvSpPr txBox="1">
                <a:spLocks noChangeArrowheads="1"/>
              </p:cNvSpPr>
              <p:nvPr/>
            </p:nvSpPr>
            <p:spPr bwMode="auto">
              <a:xfrm>
                <a:off x="3840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</p:grpSp>
      </p:grp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3657600" y="5486400"/>
            <a:ext cx="2260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000" baseline="0">
                <a:sym typeface="Symbol" pitchFamily="18" charset="2"/>
              </a:rPr>
              <a:t>|| = |</a:t>
            </a:r>
            <a:r>
              <a:rPr lang="en-GB" sz="3200" baseline="0">
                <a:sym typeface="Symbol" pitchFamily="18" charset="2"/>
              </a:rPr>
              <a:t>+1</a:t>
            </a:r>
            <a:r>
              <a:rPr lang="en-GB" sz="4000" baseline="0">
                <a:sym typeface="Symbol" pitchFamily="18" charset="2"/>
              </a:rPr>
              <a:t>|</a:t>
            </a:r>
          </a:p>
        </p:txBody>
      </p:sp>
      <p:grpSp>
        <p:nvGrpSpPr>
          <p:cNvPr id="4" name="Group 151"/>
          <p:cNvGrpSpPr>
            <a:grpSpLocks/>
          </p:cNvGrpSpPr>
          <p:nvPr/>
        </p:nvGrpSpPr>
        <p:grpSpPr bwMode="auto">
          <a:xfrm>
            <a:off x="5181600" y="4572000"/>
            <a:ext cx="3352800" cy="685800"/>
            <a:chOff x="3264" y="2880"/>
            <a:chExt cx="2112" cy="432"/>
          </a:xfrm>
        </p:grpSpPr>
        <p:sp>
          <p:nvSpPr>
            <p:cNvPr id="8229" name="Oval 40"/>
            <p:cNvSpPr>
              <a:spLocks noChangeArrowheads="1"/>
            </p:cNvSpPr>
            <p:nvPr/>
          </p:nvSpPr>
          <p:spPr bwMode="auto">
            <a:xfrm>
              <a:off x="3264" y="2880"/>
              <a:ext cx="2112" cy="432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230" name="Picture 41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504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1" name="Picture 42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96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2" name="Picture 43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888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3" name="Picture 44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080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4" name="Picture 45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27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35" name="Picture 46" descr="carot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992" y="2976"/>
              <a:ext cx="17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Group 50"/>
            <p:cNvGrpSpPr>
              <a:grpSpLocks/>
            </p:cNvGrpSpPr>
            <p:nvPr/>
          </p:nvGrpSpPr>
          <p:grpSpPr bwMode="auto">
            <a:xfrm>
              <a:off x="4416" y="2976"/>
              <a:ext cx="567" cy="288"/>
              <a:chOff x="3456" y="3504"/>
              <a:chExt cx="567" cy="288"/>
            </a:xfrm>
          </p:grpSpPr>
          <p:sp>
            <p:nvSpPr>
              <p:cNvPr id="8237" name="Text Box 47"/>
              <p:cNvSpPr txBox="1">
                <a:spLocks noChangeArrowheads="1"/>
              </p:cNvSpPr>
              <p:nvPr/>
            </p:nvSpPr>
            <p:spPr bwMode="auto">
              <a:xfrm>
                <a:off x="3456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38" name="Text Box 48"/>
              <p:cNvSpPr txBox="1">
                <a:spLocks noChangeArrowheads="1"/>
              </p:cNvSpPr>
              <p:nvPr/>
            </p:nvSpPr>
            <p:spPr bwMode="auto">
              <a:xfrm>
                <a:off x="3648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  <p:sp>
            <p:nvSpPr>
              <p:cNvPr id="8239" name="Text Box 49"/>
              <p:cNvSpPr txBox="1">
                <a:spLocks noChangeArrowheads="1"/>
              </p:cNvSpPr>
              <p:nvPr/>
            </p:nvSpPr>
            <p:spPr bwMode="auto">
              <a:xfrm>
                <a:off x="3840" y="3504"/>
                <a:ext cx="18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GB" baseline="0"/>
                  <a:t>•</a:t>
                </a:r>
              </a:p>
            </p:txBody>
          </p:sp>
        </p:grpSp>
      </p:grpSp>
      <p:grpSp>
        <p:nvGrpSpPr>
          <p:cNvPr id="6" name="Group 154"/>
          <p:cNvGrpSpPr>
            <a:grpSpLocks/>
          </p:cNvGrpSpPr>
          <p:nvPr/>
        </p:nvGrpSpPr>
        <p:grpSpPr bwMode="auto">
          <a:xfrm>
            <a:off x="1476375" y="4724400"/>
            <a:ext cx="6624638" cy="763588"/>
            <a:chOff x="930" y="2976"/>
            <a:chExt cx="4173" cy="481"/>
          </a:xfrm>
        </p:grpSpPr>
        <p:grpSp>
          <p:nvGrpSpPr>
            <p:cNvPr id="7" name="Group 153"/>
            <p:cNvGrpSpPr>
              <a:grpSpLocks/>
            </p:cNvGrpSpPr>
            <p:nvPr/>
          </p:nvGrpSpPr>
          <p:grpSpPr bwMode="auto">
            <a:xfrm>
              <a:off x="930" y="3158"/>
              <a:ext cx="4173" cy="299"/>
              <a:chOff x="930" y="3158"/>
              <a:chExt cx="4173" cy="299"/>
            </a:xfrm>
          </p:grpSpPr>
          <p:sp>
            <p:nvSpPr>
              <p:cNvPr id="8226" name="Line 96"/>
              <p:cNvSpPr>
                <a:spLocks noChangeShapeType="1"/>
              </p:cNvSpPr>
              <p:nvPr/>
            </p:nvSpPr>
            <p:spPr bwMode="auto">
              <a:xfrm flipV="1">
                <a:off x="5103" y="3158"/>
                <a:ext cx="0" cy="2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7" name="Line 97"/>
              <p:cNvSpPr>
                <a:spLocks noChangeShapeType="1"/>
              </p:cNvSpPr>
              <p:nvPr/>
            </p:nvSpPr>
            <p:spPr bwMode="auto">
              <a:xfrm flipV="1">
                <a:off x="930" y="3203"/>
                <a:ext cx="0" cy="25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8228" name="Line 95"/>
              <p:cNvSpPr>
                <a:spLocks noChangeShapeType="1"/>
              </p:cNvSpPr>
              <p:nvPr/>
            </p:nvSpPr>
            <p:spPr bwMode="auto">
              <a:xfrm>
                <a:off x="930" y="3457"/>
                <a:ext cx="417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cxnSp>
          <p:nvCxnSpPr>
            <p:cNvPr id="8221" name="AutoShape 140"/>
            <p:cNvCxnSpPr>
              <a:cxnSpLocks noChangeShapeType="1"/>
            </p:cNvCxnSpPr>
            <p:nvPr/>
          </p:nvCxnSpPr>
          <p:spPr bwMode="auto">
            <a:xfrm rot="5400000" flipV="1">
              <a:off x="2379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2" name="AutoShape 142"/>
            <p:cNvCxnSpPr>
              <a:cxnSpLocks noChangeShapeType="1"/>
            </p:cNvCxnSpPr>
            <p:nvPr/>
          </p:nvCxnSpPr>
          <p:spPr bwMode="auto">
            <a:xfrm rot="5400000" flipV="1">
              <a:off x="2561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3" name="AutoShape 143"/>
            <p:cNvCxnSpPr>
              <a:cxnSpLocks noChangeShapeType="1"/>
            </p:cNvCxnSpPr>
            <p:nvPr/>
          </p:nvCxnSpPr>
          <p:spPr bwMode="auto">
            <a:xfrm rot="5400000" flipV="1">
              <a:off x="2742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4" name="AutoShape 144"/>
            <p:cNvCxnSpPr>
              <a:cxnSpLocks noChangeShapeType="1"/>
            </p:cNvCxnSpPr>
            <p:nvPr/>
          </p:nvCxnSpPr>
          <p:spPr bwMode="auto">
            <a:xfrm rot="5400000" flipV="1">
              <a:off x="2924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8225" name="AutoShape 145"/>
            <p:cNvCxnSpPr>
              <a:cxnSpLocks noChangeShapeType="1"/>
            </p:cNvCxnSpPr>
            <p:nvPr/>
          </p:nvCxnSpPr>
          <p:spPr bwMode="auto">
            <a:xfrm rot="5400000" flipV="1">
              <a:off x="3105" y="1753"/>
              <a:ext cx="1" cy="2448"/>
            </a:xfrm>
            <a:prstGeom prst="curvedConnector3">
              <a:avLst>
                <a:gd name="adj1" fmla="val -41200014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67" name="TextBox 66"/>
          <p:cNvSpPr txBox="1"/>
          <p:nvPr/>
        </p:nvSpPr>
        <p:spPr>
          <a:xfrm>
            <a:off x="357158" y="500042"/>
            <a:ext cx="32175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 smtClean="0">
                <a:latin typeface="Lucida Handwriting" pitchFamily="66" charset="0"/>
              </a:rPr>
              <a:t>Cosa è l’infinito </a:t>
            </a:r>
            <a:r>
              <a:rPr lang="it-IT" sz="3600" b="1" dirty="0" smtClean="0">
                <a:latin typeface="Lucida Handwriting" pitchFamily="66" charset="0"/>
              </a:rPr>
              <a:t>?</a:t>
            </a:r>
            <a:endParaRPr lang="it-IT" sz="3600" b="1" dirty="0">
              <a:latin typeface="Lucida Handwriting" pitchFamily="66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14348" y="3429000"/>
            <a:ext cx="22846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Richard Dedekind (1888)</a:t>
            </a:r>
            <a:endParaRPr lang="it-IT" dirty="0"/>
          </a:p>
        </p:txBody>
      </p:sp>
      <p:sp>
        <p:nvSpPr>
          <p:cNvPr id="63" name="TextBox 62"/>
          <p:cNvSpPr txBox="1"/>
          <p:nvPr/>
        </p:nvSpPr>
        <p:spPr>
          <a:xfrm>
            <a:off x="3071802" y="1785926"/>
            <a:ext cx="50321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 smtClean="0"/>
              <a:t>“Un insieme si dice </a:t>
            </a:r>
            <a:r>
              <a:rPr lang="it-IT" sz="3200" dirty="0" smtClean="0">
                <a:solidFill>
                  <a:srgbClr val="FF0000"/>
                </a:solidFill>
              </a:rPr>
              <a:t>infinito</a:t>
            </a:r>
            <a:r>
              <a:rPr lang="it-IT" sz="3200" dirty="0" smtClean="0"/>
              <a:t> se è equipotente</a:t>
            </a:r>
          </a:p>
          <a:p>
            <a:r>
              <a:rPr lang="it-IT" sz="3200" dirty="0" smtClean="0"/>
              <a:t>ad una sua parte propria; nel caso opposto</a:t>
            </a:r>
          </a:p>
          <a:p>
            <a:r>
              <a:rPr lang="it-IT" sz="3200" dirty="0" smtClean="0"/>
              <a:t>si dice finito.”</a:t>
            </a:r>
            <a:endParaRPr lang="it-IT" sz="3200" dirty="0"/>
          </a:p>
        </p:txBody>
      </p:sp>
      <p:pic>
        <p:nvPicPr>
          <p:cNvPr id="40" name="Picture 39" descr="Dedekin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00" y="1214422"/>
            <a:ext cx="1606287" cy="19986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2950</TotalTime>
  <Words>1092</Words>
  <Application>Microsoft PowerPoint</Application>
  <PresentationFormat>On-screen Show (4:3)</PresentationFormat>
  <Paragraphs>505</Paragraphs>
  <Slides>34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Struttura predefinita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pietro</dc:creator>
  <cp:lastModifiedBy>Pietro</cp:lastModifiedBy>
  <cp:revision>145</cp:revision>
  <dcterms:created xsi:type="dcterms:W3CDTF">2004-10-11T20:46:31Z</dcterms:created>
  <dcterms:modified xsi:type="dcterms:W3CDTF">2009-03-02T19:06:38Z</dcterms:modified>
</cp:coreProperties>
</file>